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0"/>
  </p:notesMasterIdLst>
  <p:handoutMasterIdLst>
    <p:handoutMasterId r:id="rId41"/>
  </p:handoutMasterIdLst>
  <p:sldIdLst>
    <p:sldId id="256" r:id="rId5"/>
    <p:sldId id="269" r:id="rId6"/>
    <p:sldId id="276" r:id="rId7"/>
    <p:sldId id="277" r:id="rId8"/>
    <p:sldId id="270" r:id="rId9"/>
    <p:sldId id="278" r:id="rId10"/>
    <p:sldId id="279" r:id="rId11"/>
    <p:sldId id="271" r:id="rId12"/>
    <p:sldId id="280" r:id="rId13"/>
    <p:sldId id="281" r:id="rId14"/>
    <p:sldId id="282" r:id="rId15"/>
    <p:sldId id="283" r:id="rId16"/>
    <p:sldId id="284" r:id="rId17"/>
    <p:sldId id="268" r:id="rId18"/>
    <p:sldId id="285" r:id="rId19"/>
    <p:sldId id="286" r:id="rId20"/>
    <p:sldId id="287" r:id="rId21"/>
    <p:sldId id="288" r:id="rId22"/>
    <p:sldId id="289" r:id="rId23"/>
    <p:sldId id="290" r:id="rId24"/>
    <p:sldId id="291" r:id="rId25"/>
    <p:sldId id="292" r:id="rId26"/>
    <p:sldId id="294" r:id="rId27"/>
    <p:sldId id="295" r:id="rId28"/>
    <p:sldId id="296" r:id="rId29"/>
    <p:sldId id="297" r:id="rId30"/>
    <p:sldId id="293" r:id="rId31"/>
    <p:sldId id="298" r:id="rId32"/>
    <p:sldId id="299" r:id="rId33"/>
    <p:sldId id="301" r:id="rId34"/>
    <p:sldId id="303" r:id="rId35"/>
    <p:sldId id="300" r:id="rId36"/>
    <p:sldId id="302" r:id="rId37"/>
    <p:sldId id="272" r:id="rId38"/>
    <p:sldId id="26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p:scale>
          <a:sx n="52" d="100"/>
          <a:sy n="52" d="100"/>
        </p:scale>
        <p:origin x="-144" y="533"/>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Earnings Per Sponsored Post</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Charli D'Amelio</c:v>
                </c:pt>
                <c:pt idx="1">
                  <c:v>Khaby Lame</c:v>
                </c:pt>
                <c:pt idx="2">
                  <c:v>Bella Poarch</c:v>
                </c:pt>
                <c:pt idx="3">
                  <c:v>Addison Rae</c:v>
                </c:pt>
                <c:pt idx="4">
                  <c:v>Will Smith</c:v>
                </c:pt>
              </c:strCache>
            </c:strRef>
          </c:cat>
          <c:val>
            <c:numRef>
              <c:f>Sheet1!$B$2:$B$6</c:f>
              <c:numCache>
                <c:formatCode>#,##0</c:formatCode>
                <c:ptCount val="5"/>
                <c:pt idx="0">
                  <c:v>105770</c:v>
                </c:pt>
                <c:pt idx="1">
                  <c:v>92270</c:v>
                </c:pt>
                <c:pt idx="2">
                  <c:v>66829</c:v>
                </c:pt>
                <c:pt idx="3">
                  <c:v>65194</c:v>
                </c:pt>
                <c:pt idx="4">
                  <c:v>53741</c:v>
                </c:pt>
              </c:numCache>
            </c:numRef>
          </c:val>
          <c:extLst>
            <c:ext xmlns:c16="http://schemas.microsoft.com/office/drawing/2014/chart" uri="{C3380CC4-5D6E-409C-BE32-E72D297353CC}">
              <c16:uniqueId val="{00000000-C033-44DC-9741-1E1E96769314}"/>
            </c:ext>
          </c:extLst>
        </c:ser>
        <c:dLbls>
          <c:showLegendKey val="0"/>
          <c:showVal val="1"/>
          <c:showCatName val="0"/>
          <c:showSerName val="0"/>
          <c:showPercent val="0"/>
          <c:showBubbleSize val="0"/>
        </c:dLbls>
        <c:gapWidth val="150"/>
        <c:shape val="box"/>
        <c:axId val="1090002112"/>
        <c:axId val="1675669616"/>
        <c:axId val="0"/>
      </c:bar3DChart>
      <c:catAx>
        <c:axId val="1090002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5669616"/>
        <c:crosses val="autoZero"/>
        <c:auto val="1"/>
        <c:lblAlgn val="ctr"/>
        <c:lblOffset val="100"/>
        <c:noMultiLvlLbl val="0"/>
      </c:catAx>
      <c:valAx>
        <c:axId val="16756696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00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reepngimg.com/png/74488-instagram-icons-media-medtempnow-computer-social-logo" TargetMode="External"/><Relationship Id="rId1"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hyperlink" Target="https://commons.wikimedia.org/wiki/File:YouTube_social_white_square_(2017).svg"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reepngimg.com/png/74488-instagram-icons-media-medtempnow-computer-social-logo" TargetMode="External"/><Relationship Id="rId1"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hyperlink" Target="https://commons.wikimedia.org/wiki/File:YouTube_social_white_square_(2017).sv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Instagram</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YouTube</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TikTok</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a:noFill/>
        </a:ln>
      </dgm:spPr>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a:ln>
          <a:noFill/>
        </a:ln>
      </dgm:spPr>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custT="1"/>
      <dgm:spPr>
        <a:ln>
          <a:noFill/>
        </a:ln>
      </dgm:spPr>
      <dgm:t>
        <a:bodyPr/>
        <a:lstStyle/>
        <a:p>
          <a:r>
            <a:rPr lang="en-US" sz="1400" dirty="0">
              <a:solidFill>
                <a:schemeClr val="bg1"/>
              </a:solidFill>
            </a:rPr>
            <a:t>Engagement</a:t>
          </a:r>
          <a:endParaRPr lang="ru-RU" sz="1400" dirty="0">
            <a:solidFill>
              <a:schemeClr val="bg1"/>
            </a:solidFill>
          </a:endParaRPr>
        </a:p>
      </dgm:t>
    </dgm:pt>
    <dgm:pt modelId="{FADFEFF1-33C5-498B-866B-31BDCCDD0A87}" type="parTrans" cxnId="{80C8792E-CC76-4671-8464-4DBA5529ABBF}">
      <dgm:prSet/>
      <dgm:spPr/>
      <dgm:t>
        <a:bodyPr/>
        <a:lstStyle/>
        <a:p>
          <a:endParaRPr lang="ru-RU"/>
        </a:p>
      </dgm:t>
    </dgm:pt>
    <dgm:pt modelId="{2EE57F43-F699-406E-B070-B5388A5C3EF0}" type="sibTrans" cxnId="{80C8792E-CC76-4671-8464-4DBA5529ABBF}">
      <dgm:prSet/>
      <dgm:spPr/>
      <dgm:t>
        <a:bodyPr/>
        <a:lstStyle/>
        <a:p>
          <a:endParaRPr lang="ru-RU"/>
        </a:p>
      </dgm:t>
    </dgm:pt>
    <dgm:pt modelId="{54738B61-B011-4B50-9367-82C01E6851CB}">
      <dgm:prSet phldrT="[Text]"/>
      <dgm:spPr>
        <a:ln>
          <a:noFill/>
        </a:ln>
      </dgm:spPr>
      <dgm:t>
        <a:bodyPr/>
        <a:lstStyle/>
        <a:p>
          <a:r>
            <a:rPr lang="en-US" dirty="0">
              <a:solidFill>
                <a:schemeClr val="bg1"/>
              </a:solidFill>
            </a:rPr>
            <a:t>Country</a:t>
          </a:r>
          <a:endParaRPr lang="ru-RU" dirty="0">
            <a:solidFill>
              <a:schemeClr val="bg1"/>
            </a:solidFill>
          </a:endParaRPr>
        </a:p>
      </dgm:t>
    </dgm:pt>
    <dgm:pt modelId="{F70B26DD-0065-48E8-B14E-21AD4FF5B073}" type="parTrans" cxnId="{21FE89D5-966D-4055-B5DE-E410287E6B89}">
      <dgm:prSet/>
      <dgm:spPr/>
      <dgm:t>
        <a:bodyPr/>
        <a:lstStyle/>
        <a:p>
          <a:endParaRPr lang="ru-RU"/>
        </a:p>
      </dgm:t>
    </dgm:pt>
    <dgm:pt modelId="{90B7832F-5C4B-438E-8A67-1DFAAD105949}" type="sibTrans" cxnId="{21FE89D5-966D-4055-B5DE-E410287E6B89}">
      <dgm:prSet/>
      <dgm:spPr/>
      <dgm:t>
        <a:bodyPr/>
        <a:lstStyle/>
        <a:p>
          <a:endParaRPr lang="ru-RU"/>
        </a:p>
      </dgm:t>
    </dgm:pt>
    <dgm:pt modelId="{063EC9EB-12EB-4B9E-9C9A-4C4F86773C6C}">
      <dgm:prSet phldrT="[Text]" custT="1"/>
      <dgm:spPr>
        <a:ln>
          <a:noFill/>
        </a:ln>
      </dgm:spPr>
      <dgm:t>
        <a:bodyPr/>
        <a:lstStyle/>
        <a:p>
          <a:r>
            <a:rPr lang="en-US" sz="2000" dirty="0">
              <a:solidFill>
                <a:schemeClr val="bg1"/>
              </a:solidFill>
            </a:rPr>
            <a:t>Audience/Followers</a:t>
          </a:r>
          <a:endParaRPr lang="ru-RU" sz="2000" dirty="0">
            <a:solidFill>
              <a:schemeClr val="bg1"/>
            </a:solidFill>
          </a:endParaRPr>
        </a:p>
      </dgm:t>
    </dgm:pt>
    <dgm:pt modelId="{82F09713-42EF-44CC-95E9-63BD2E82AE71}" type="parTrans" cxnId="{1F672EFB-E26C-41D0-B09D-5FB4A541F572}">
      <dgm:prSet/>
      <dgm:spPr/>
      <dgm:t>
        <a:bodyPr/>
        <a:lstStyle/>
        <a:p>
          <a:endParaRPr lang="ru-RU"/>
        </a:p>
      </dgm:t>
    </dgm:pt>
    <dgm:pt modelId="{424B4B77-F77C-44D9-BC9A-2AE65490463A}" type="sibTrans" cxnId="{1F672EFB-E26C-41D0-B09D-5FB4A541F572}">
      <dgm:prSet/>
      <dgm:spPr/>
      <dgm:t>
        <a:bodyPr/>
        <a:lstStyle/>
        <a:p>
          <a:endParaRPr lang="ru-RU"/>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a:lstStyle/>
        <a:p>
          <a:r>
            <a:rPr lang="en-US" dirty="0">
              <a:solidFill>
                <a:schemeClr val="bg1"/>
              </a:solidFill>
            </a:rPr>
            <a:t>Country</a:t>
          </a:r>
          <a:endParaRPr lang="ru-RU" dirty="0">
            <a:solidFill>
              <a:schemeClr val="bg1"/>
            </a:solidFill>
          </a:endParaRPr>
        </a:p>
      </dgm:t>
    </dgm:pt>
    <dgm:pt modelId="{FADFEFF1-33C5-498B-866B-31BDCCDD0A87}" type="parTrans" cxnId="{80C8792E-CC76-4671-8464-4DBA5529ABBF}">
      <dgm:prSet/>
      <dgm:spPr/>
      <dgm:t>
        <a:bodyPr/>
        <a:lstStyle/>
        <a:p>
          <a:endParaRPr lang="ru-RU"/>
        </a:p>
      </dgm:t>
    </dgm:pt>
    <dgm:pt modelId="{2EE57F43-F699-406E-B070-B5388A5C3EF0}" type="sibTrans" cxnId="{80C8792E-CC76-4671-8464-4DBA5529ABBF}">
      <dgm:prSet/>
      <dgm:spPr/>
      <dgm:t>
        <a:bodyPr/>
        <a:lstStyle/>
        <a:p>
          <a:endParaRPr lang="ru-RU"/>
        </a:p>
      </dgm:t>
    </dgm:pt>
    <dgm:pt modelId="{54738B61-B011-4B50-9367-82C01E6851CB}">
      <dgm:prSet phldrT="[Text]"/>
      <dgm:spPr>
        <a:ln>
          <a:noFill/>
        </a:ln>
      </dgm:spPr>
      <dgm:t>
        <a:bodyPr/>
        <a:lstStyle/>
        <a:p>
          <a:r>
            <a:rPr lang="en-US" dirty="0">
              <a:solidFill>
                <a:schemeClr val="bg1"/>
              </a:solidFill>
            </a:rPr>
            <a:t>Engagement</a:t>
          </a:r>
          <a:endParaRPr lang="ru-RU" dirty="0">
            <a:solidFill>
              <a:schemeClr val="bg1"/>
            </a:solidFill>
          </a:endParaRPr>
        </a:p>
      </dgm:t>
    </dgm:pt>
    <dgm:pt modelId="{F70B26DD-0065-48E8-B14E-21AD4FF5B073}" type="parTrans" cxnId="{21FE89D5-966D-4055-B5DE-E410287E6B89}">
      <dgm:prSet/>
      <dgm:spPr/>
      <dgm:t>
        <a:bodyPr/>
        <a:lstStyle/>
        <a:p>
          <a:endParaRPr lang="ru-RU"/>
        </a:p>
      </dgm:t>
    </dgm:pt>
    <dgm:pt modelId="{90B7832F-5C4B-438E-8A67-1DFAAD105949}" type="sibTrans" cxnId="{21FE89D5-966D-4055-B5DE-E410287E6B89}">
      <dgm:prSet/>
      <dgm:spPr/>
      <dgm:t>
        <a:bodyPr/>
        <a:lstStyle/>
        <a:p>
          <a:endParaRPr lang="ru-RU"/>
        </a:p>
      </dgm:t>
    </dgm:pt>
    <dgm:pt modelId="{063EC9EB-12EB-4B9E-9C9A-4C4F86773C6C}">
      <dgm:prSet phldrT="[Text]"/>
      <dgm:spPr>
        <a:ln>
          <a:noFill/>
        </a:ln>
      </dgm:spPr>
      <dgm:t>
        <a:bodyPr/>
        <a:lstStyle/>
        <a:p>
          <a:r>
            <a:rPr lang="en-US" dirty="0">
              <a:solidFill>
                <a:schemeClr val="bg1"/>
              </a:solidFill>
            </a:rPr>
            <a:t>Subscribers</a:t>
          </a:r>
          <a:endParaRPr lang="ru-RU" dirty="0">
            <a:solidFill>
              <a:schemeClr val="bg1"/>
            </a:solidFill>
          </a:endParaRPr>
        </a:p>
      </dgm:t>
    </dgm:pt>
    <dgm:pt modelId="{82F09713-42EF-44CC-95E9-63BD2E82AE71}" type="parTrans" cxnId="{1F672EFB-E26C-41D0-B09D-5FB4A541F572}">
      <dgm:prSet/>
      <dgm:spPr/>
      <dgm:t>
        <a:bodyPr/>
        <a:lstStyle/>
        <a:p>
          <a:endParaRPr lang="ru-RU"/>
        </a:p>
      </dgm:t>
    </dgm:pt>
    <dgm:pt modelId="{424B4B77-F77C-44D9-BC9A-2AE65490463A}" type="sibTrans" cxnId="{1F672EFB-E26C-41D0-B09D-5FB4A541F572}">
      <dgm:prSet/>
      <dgm:spPr/>
      <dgm:t>
        <a:bodyPr/>
        <a:lstStyle/>
        <a:p>
          <a:endParaRPr lang="ru-RU"/>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00DE91-D0C9-4E6B-B296-BBE6C4E9A02E}" type="doc">
      <dgm:prSet loTypeId="urn:microsoft.com/office/officeart/2005/8/layout/chart3" loCatId="cycle" qsTypeId="urn:microsoft.com/office/officeart/2005/8/quickstyle/simple1" qsCatId="simple" csTypeId="urn:microsoft.com/office/officeart/2005/8/colors/accent1_3" csCatId="accent1" phldr="1"/>
      <dgm:spPr/>
    </dgm:pt>
    <dgm:pt modelId="{E916F942-14C7-403F-90CE-0267FA5701F2}">
      <dgm:prSet phldrT="[Text]"/>
      <dgm:spPr>
        <a:ln>
          <a:noFill/>
        </a:ln>
      </dgm:spPr>
      <dgm:t>
        <a:bodyPr/>
        <a:lstStyle/>
        <a:p>
          <a:r>
            <a:rPr lang="en-US" dirty="0">
              <a:solidFill>
                <a:schemeClr val="bg1"/>
              </a:solidFill>
            </a:rPr>
            <a:t>Country</a:t>
          </a:r>
          <a:endParaRPr lang="ru-RU" dirty="0">
            <a:solidFill>
              <a:schemeClr val="bg1"/>
            </a:solidFill>
          </a:endParaRPr>
        </a:p>
      </dgm:t>
    </dgm:pt>
    <dgm:pt modelId="{FADFEFF1-33C5-498B-866B-31BDCCDD0A87}" type="parTrans" cxnId="{80C8792E-CC76-4671-8464-4DBA5529ABBF}">
      <dgm:prSet/>
      <dgm:spPr/>
      <dgm:t>
        <a:bodyPr/>
        <a:lstStyle/>
        <a:p>
          <a:endParaRPr lang="ru-RU"/>
        </a:p>
      </dgm:t>
    </dgm:pt>
    <dgm:pt modelId="{2EE57F43-F699-406E-B070-B5388A5C3EF0}" type="sibTrans" cxnId="{80C8792E-CC76-4671-8464-4DBA5529ABBF}">
      <dgm:prSet/>
      <dgm:spPr/>
      <dgm:t>
        <a:bodyPr/>
        <a:lstStyle/>
        <a:p>
          <a:endParaRPr lang="ru-RU"/>
        </a:p>
      </dgm:t>
    </dgm:pt>
    <dgm:pt modelId="{54738B61-B011-4B50-9367-82C01E6851CB}">
      <dgm:prSet phldrT="[Text]"/>
      <dgm:spPr>
        <a:ln>
          <a:noFill/>
        </a:ln>
      </dgm:spPr>
      <dgm:t>
        <a:bodyPr/>
        <a:lstStyle/>
        <a:p>
          <a:r>
            <a:rPr lang="en-US" dirty="0">
              <a:solidFill>
                <a:schemeClr val="bg1"/>
              </a:solidFill>
            </a:rPr>
            <a:t>Engagement</a:t>
          </a:r>
          <a:endParaRPr lang="ru-RU" dirty="0">
            <a:solidFill>
              <a:schemeClr val="bg1"/>
            </a:solidFill>
          </a:endParaRPr>
        </a:p>
      </dgm:t>
    </dgm:pt>
    <dgm:pt modelId="{F70B26DD-0065-48E8-B14E-21AD4FF5B073}" type="parTrans" cxnId="{21FE89D5-966D-4055-B5DE-E410287E6B89}">
      <dgm:prSet/>
      <dgm:spPr/>
      <dgm:t>
        <a:bodyPr/>
        <a:lstStyle/>
        <a:p>
          <a:endParaRPr lang="ru-RU"/>
        </a:p>
      </dgm:t>
    </dgm:pt>
    <dgm:pt modelId="{90B7832F-5C4B-438E-8A67-1DFAAD105949}" type="sibTrans" cxnId="{21FE89D5-966D-4055-B5DE-E410287E6B89}">
      <dgm:prSet/>
      <dgm:spPr/>
      <dgm:t>
        <a:bodyPr/>
        <a:lstStyle/>
        <a:p>
          <a:endParaRPr lang="ru-RU"/>
        </a:p>
      </dgm:t>
    </dgm:pt>
    <dgm:pt modelId="{063EC9EB-12EB-4B9E-9C9A-4C4F86773C6C}">
      <dgm:prSet phldrT="[Text]"/>
      <dgm:spPr>
        <a:ln>
          <a:noFill/>
        </a:ln>
      </dgm:spPr>
      <dgm:t>
        <a:bodyPr/>
        <a:lstStyle/>
        <a:p>
          <a:r>
            <a:rPr lang="en-US" dirty="0">
              <a:solidFill>
                <a:schemeClr val="bg1"/>
              </a:solidFill>
            </a:rPr>
            <a:t>Followers</a:t>
          </a:r>
          <a:endParaRPr lang="ru-RU" dirty="0">
            <a:solidFill>
              <a:schemeClr val="bg1"/>
            </a:solidFill>
          </a:endParaRPr>
        </a:p>
      </dgm:t>
    </dgm:pt>
    <dgm:pt modelId="{82F09713-42EF-44CC-95E9-63BD2E82AE71}" type="parTrans" cxnId="{1F672EFB-E26C-41D0-B09D-5FB4A541F572}">
      <dgm:prSet/>
      <dgm:spPr/>
      <dgm:t>
        <a:bodyPr/>
        <a:lstStyle/>
        <a:p>
          <a:endParaRPr lang="ru-RU"/>
        </a:p>
      </dgm:t>
    </dgm:pt>
    <dgm:pt modelId="{424B4B77-F77C-44D9-BC9A-2AE65490463A}" type="sibTrans" cxnId="{1F672EFB-E26C-41D0-B09D-5FB4A541F572}">
      <dgm:prSet/>
      <dgm:spPr/>
      <dgm:t>
        <a:bodyPr/>
        <a:lstStyle/>
        <a:p>
          <a:endParaRPr lang="ru-RU"/>
        </a:p>
      </dgm:t>
    </dgm:pt>
    <dgm:pt modelId="{927E36B5-9965-45FA-AF89-94861165F87C}" type="pres">
      <dgm:prSet presAssocID="{1500DE91-D0C9-4E6B-B296-BBE6C4E9A02E}" presName="compositeShape" presStyleCnt="0">
        <dgm:presLayoutVars>
          <dgm:chMax val="7"/>
          <dgm:dir/>
          <dgm:resizeHandles val="exact"/>
        </dgm:presLayoutVars>
      </dgm:prSet>
      <dgm:spPr/>
    </dgm:pt>
    <dgm:pt modelId="{DEA3CDBA-FBEB-49CC-BD13-C095BF3ED010}" type="pres">
      <dgm:prSet presAssocID="{1500DE91-D0C9-4E6B-B296-BBE6C4E9A02E}" presName="wedge1" presStyleLbl="node1" presStyleIdx="0" presStyleCnt="3"/>
      <dgm:spPr/>
    </dgm:pt>
    <dgm:pt modelId="{6310CCC4-249B-457B-9A24-C023BA3A4DE5}" type="pres">
      <dgm:prSet presAssocID="{1500DE91-D0C9-4E6B-B296-BBE6C4E9A02E}" presName="wedge1Tx" presStyleLbl="node1" presStyleIdx="0" presStyleCnt="3">
        <dgm:presLayoutVars>
          <dgm:chMax val="0"/>
          <dgm:chPref val="0"/>
          <dgm:bulletEnabled val="1"/>
        </dgm:presLayoutVars>
      </dgm:prSet>
      <dgm:spPr/>
    </dgm:pt>
    <dgm:pt modelId="{FD3595D3-73F9-4CBA-A4EA-F47CE428B7EA}" type="pres">
      <dgm:prSet presAssocID="{1500DE91-D0C9-4E6B-B296-BBE6C4E9A02E}" presName="wedge2" presStyleLbl="node1" presStyleIdx="1" presStyleCnt="3"/>
      <dgm:spPr/>
    </dgm:pt>
    <dgm:pt modelId="{0BE500B1-58F6-4925-9A3A-EC12767F04D1}" type="pres">
      <dgm:prSet presAssocID="{1500DE91-D0C9-4E6B-B296-BBE6C4E9A02E}" presName="wedge2Tx" presStyleLbl="node1" presStyleIdx="1" presStyleCnt="3">
        <dgm:presLayoutVars>
          <dgm:chMax val="0"/>
          <dgm:chPref val="0"/>
          <dgm:bulletEnabled val="1"/>
        </dgm:presLayoutVars>
      </dgm:prSet>
      <dgm:spPr/>
    </dgm:pt>
    <dgm:pt modelId="{73020744-6ADE-4BA0-A49B-CE64F3EC1245}" type="pres">
      <dgm:prSet presAssocID="{1500DE91-D0C9-4E6B-B296-BBE6C4E9A02E}" presName="wedge3" presStyleLbl="node1" presStyleIdx="2" presStyleCnt="3"/>
      <dgm:spPr/>
    </dgm:pt>
    <dgm:pt modelId="{F6C09398-E99A-4ECF-8BCE-D43F52D5E0CF}" type="pres">
      <dgm:prSet presAssocID="{1500DE91-D0C9-4E6B-B296-BBE6C4E9A02E}" presName="wedge3Tx" presStyleLbl="node1" presStyleIdx="2" presStyleCnt="3">
        <dgm:presLayoutVars>
          <dgm:chMax val="0"/>
          <dgm:chPref val="0"/>
          <dgm:bulletEnabled val="1"/>
        </dgm:presLayoutVars>
      </dgm:prSet>
      <dgm:spPr/>
    </dgm:pt>
  </dgm:ptLst>
  <dgm:cxnLst>
    <dgm:cxn modelId="{B529F913-257A-47FA-AA1E-1C706F589805}" type="presOf" srcId="{E916F942-14C7-403F-90CE-0267FA5701F2}" destId="{6310CCC4-249B-457B-9A24-C023BA3A4DE5}" srcOrd="1" destOrd="0" presId="urn:microsoft.com/office/officeart/2005/8/layout/chart3"/>
    <dgm:cxn modelId="{E514A51F-E8EA-4EB2-B752-F4C0511FD0F2}" type="presOf" srcId="{54738B61-B011-4B50-9367-82C01E6851CB}" destId="{FD3595D3-73F9-4CBA-A4EA-F47CE428B7EA}" srcOrd="0" destOrd="0" presId="urn:microsoft.com/office/officeart/2005/8/layout/chart3"/>
    <dgm:cxn modelId="{80C8792E-CC76-4671-8464-4DBA5529ABBF}" srcId="{1500DE91-D0C9-4E6B-B296-BBE6C4E9A02E}" destId="{E916F942-14C7-403F-90CE-0267FA5701F2}" srcOrd="0" destOrd="0" parTransId="{FADFEFF1-33C5-498B-866B-31BDCCDD0A87}" sibTransId="{2EE57F43-F699-406E-B070-B5388A5C3EF0}"/>
    <dgm:cxn modelId="{532DE337-23C7-456C-AC5B-9CB743F1FCBE}" type="presOf" srcId="{E916F942-14C7-403F-90CE-0267FA5701F2}" destId="{DEA3CDBA-FBEB-49CC-BD13-C095BF3ED010}" srcOrd="0" destOrd="0" presId="urn:microsoft.com/office/officeart/2005/8/layout/chart3"/>
    <dgm:cxn modelId="{300EFC5F-8A53-4556-9C90-D8F6270CFB96}" type="presOf" srcId="{063EC9EB-12EB-4B9E-9C9A-4C4F86773C6C}" destId="{F6C09398-E99A-4ECF-8BCE-D43F52D5E0CF}" srcOrd="1" destOrd="0" presId="urn:microsoft.com/office/officeart/2005/8/layout/chart3"/>
    <dgm:cxn modelId="{9BBAB183-AE0D-4994-910A-449FA655D1ED}" type="presOf" srcId="{54738B61-B011-4B50-9367-82C01E6851CB}" destId="{0BE500B1-58F6-4925-9A3A-EC12767F04D1}" srcOrd="1" destOrd="0" presId="urn:microsoft.com/office/officeart/2005/8/layout/chart3"/>
    <dgm:cxn modelId="{FC62F7CF-4614-4822-9D96-1CCCBCF61A6F}" type="presOf" srcId="{1500DE91-D0C9-4E6B-B296-BBE6C4E9A02E}" destId="{927E36B5-9965-45FA-AF89-94861165F87C}" srcOrd="0" destOrd="0" presId="urn:microsoft.com/office/officeart/2005/8/layout/chart3"/>
    <dgm:cxn modelId="{21FE89D5-966D-4055-B5DE-E410287E6B89}" srcId="{1500DE91-D0C9-4E6B-B296-BBE6C4E9A02E}" destId="{54738B61-B011-4B50-9367-82C01E6851CB}" srcOrd="1" destOrd="0" parTransId="{F70B26DD-0065-48E8-B14E-21AD4FF5B073}" sibTransId="{90B7832F-5C4B-438E-8A67-1DFAAD105949}"/>
    <dgm:cxn modelId="{F3877BF0-6EE2-49CE-97EF-9F63074C25FA}" type="presOf" srcId="{063EC9EB-12EB-4B9E-9C9A-4C4F86773C6C}" destId="{73020744-6ADE-4BA0-A49B-CE64F3EC1245}" srcOrd="0" destOrd="0" presId="urn:microsoft.com/office/officeart/2005/8/layout/chart3"/>
    <dgm:cxn modelId="{1F672EFB-E26C-41D0-B09D-5FB4A541F572}" srcId="{1500DE91-D0C9-4E6B-B296-BBE6C4E9A02E}" destId="{063EC9EB-12EB-4B9E-9C9A-4C4F86773C6C}" srcOrd="2" destOrd="0" parTransId="{82F09713-42EF-44CC-95E9-63BD2E82AE71}" sibTransId="{424B4B77-F77C-44D9-BC9A-2AE65490463A}"/>
    <dgm:cxn modelId="{9E8478A1-782F-450D-BEA2-D8767849E849}" type="presParOf" srcId="{927E36B5-9965-45FA-AF89-94861165F87C}" destId="{DEA3CDBA-FBEB-49CC-BD13-C095BF3ED010}" srcOrd="0" destOrd="0" presId="urn:microsoft.com/office/officeart/2005/8/layout/chart3"/>
    <dgm:cxn modelId="{233FA659-49DE-4F62-8B4E-D3A689CF5FCC}" type="presParOf" srcId="{927E36B5-9965-45FA-AF89-94861165F87C}" destId="{6310CCC4-249B-457B-9A24-C023BA3A4DE5}" srcOrd="1" destOrd="0" presId="urn:microsoft.com/office/officeart/2005/8/layout/chart3"/>
    <dgm:cxn modelId="{045EC300-DE69-43EC-AB0F-3988132DCC56}" type="presParOf" srcId="{927E36B5-9965-45FA-AF89-94861165F87C}" destId="{FD3595D3-73F9-4CBA-A4EA-F47CE428B7EA}" srcOrd="2" destOrd="0" presId="urn:microsoft.com/office/officeart/2005/8/layout/chart3"/>
    <dgm:cxn modelId="{6D7FB208-5F22-4B8E-AC3F-14F3FB315DDC}" type="presParOf" srcId="{927E36B5-9965-45FA-AF89-94861165F87C}" destId="{0BE500B1-58F6-4925-9A3A-EC12767F04D1}" srcOrd="3" destOrd="0" presId="urn:microsoft.com/office/officeart/2005/8/layout/chart3"/>
    <dgm:cxn modelId="{965CAFEF-A84B-44D4-B498-0C57A750A153}" type="presParOf" srcId="{927E36B5-9965-45FA-AF89-94861165F87C}" destId="{73020744-6ADE-4BA0-A49B-CE64F3EC1245}" srcOrd="4" destOrd="0" presId="urn:microsoft.com/office/officeart/2005/8/layout/chart3"/>
    <dgm:cxn modelId="{74AA8BF0-235A-4255-9F4D-4B32052AB260}" type="presParOf" srcId="{927E36B5-9965-45FA-AF89-94861165F87C}" destId="{F6C09398-E99A-4ECF-8BCE-D43F52D5E0CF}"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465"/>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29212" y="245333"/>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Instagram</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29212" y="1605715"/>
          <a:ext cx="598567" cy="59856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YouTube</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29212" y="2966097"/>
          <a:ext cx="598567" cy="59856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TikTok</a:t>
          </a:r>
        </a:p>
      </dsp:txBody>
      <dsp:txXfrm>
        <a:off x="1256992" y="2721228"/>
        <a:ext cx="3545038" cy="1088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707508" y="308104"/>
          <a:ext cx="3834184" cy="3834184"/>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Engagement</a:t>
          </a:r>
          <a:endParaRPr lang="ru-RU" sz="1400" kern="1200" dirty="0">
            <a:solidFill>
              <a:schemeClr val="bg1"/>
            </a:solidFill>
          </a:endParaRPr>
        </a:p>
      </dsp:txBody>
      <dsp:txXfrm>
        <a:off x="2792117" y="1015602"/>
        <a:ext cx="1300883" cy="1278061"/>
      </dsp:txXfrm>
    </dsp:sp>
    <dsp:sp modelId="{FD3595D3-73F9-4CBA-A4EA-F47CE428B7EA}">
      <dsp:nvSpPr>
        <dsp:cNvPr id="0" name=""/>
        <dsp:cNvSpPr/>
      </dsp:nvSpPr>
      <dsp:spPr>
        <a:xfrm>
          <a:off x="509865" y="422216"/>
          <a:ext cx="3834184" cy="3834184"/>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Country</a:t>
          </a:r>
          <a:endParaRPr lang="ru-RU" sz="3300" kern="1200" dirty="0">
            <a:solidFill>
              <a:schemeClr val="bg1"/>
            </a:solidFill>
          </a:endParaRPr>
        </a:p>
      </dsp:txBody>
      <dsp:txXfrm>
        <a:off x="1559701" y="2841404"/>
        <a:ext cx="1734511" cy="1186771"/>
      </dsp:txXfrm>
    </dsp:sp>
    <dsp:sp modelId="{73020744-6ADE-4BA0-A49B-CE64F3EC1245}">
      <dsp:nvSpPr>
        <dsp:cNvPr id="0" name=""/>
        <dsp:cNvSpPr/>
      </dsp:nvSpPr>
      <dsp:spPr>
        <a:xfrm>
          <a:off x="509865" y="422216"/>
          <a:ext cx="3834184" cy="3834184"/>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Audience/Followers</a:t>
          </a:r>
          <a:endParaRPr lang="ru-RU" sz="2000" kern="1200" dirty="0">
            <a:solidFill>
              <a:schemeClr val="bg1"/>
            </a:solidFill>
          </a:endParaRPr>
        </a:p>
      </dsp:txBody>
      <dsp:txXfrm>
        <a:off x="920670" y="1175360"/>
        <a:ext cx="1300883" cy="12780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754673" y="300112"/>
          <a:ext cx="3734727" cy="3734727"/>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Country</a:t>
          </a:r>
          <a:endParaRPr lang="ru-RU" sz="1700" kern="1200" dirty="0">
            <a:solidFill>
              <a:schemeClr val="bg1"/>
            </a:solidFill>
          </a:endParaRPr>
        </a:p>
      </dsp:txBody>
      <dsp:txXfrm>
        <a:off x="2785209" y="989258"/>
        <a:ext cx="1267139" cy="1244909"/>
      </dsp:txXfrm>
    </dsp:sp>
    <dsp:sp modelId="{FD3595D3-73F9-4CBA-A4EA-F47CE428B7EA}">
      <dsp:nvSpPr>
        <dsp:cNvPr id="0" name=""/>
        <dsp:cNvSpPr/>
      </dsp:nvSpPr>
      <dsp:spPr>
        <a:xfrm>
          <a:off x="562157" y="411264"/>
          <a:ext cx="3734727" cy="3734727"/>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Engagement</a:t>
          </a:r>
          <a:endParaRPr lang="ru-RU" sz="1700" kern="1200" dirty="0">
            <a:solidFill>
              <a:schemeClr val="bg1"/>
            </a:solidFill>
          </a:endParaRPr>
        </a:p>
      </dsp:txBody>
      <dsp:txXfrm>
        <a:off x="1584761" y="2767699"/>
        <a:ext cx="1689519" cy="1155987"/>
      </dsp:txXfrm>
    </dsp:sp>
    <dsp:sp modelId="{73020744-6ADE-4BA0-A49B-CE64F3EC1245}">
      <dsp:nvSpPr>
        <dsp:cNvPr id="0" name=""/>
        <dsp:cNvSpPr/>
      </dsp:nvSpPr>
      <dsp:spPr>
        <a:xfrm>
          <a:off x="562157" y="411264"/>
          <a:ext cx="3734727" cy="3734727"/>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Subscribers</a:t>
          </a:r>
          <a:endParaRPr lang="ru-RU" sz="1700" kern="1200" dirty="0">
            <a:solidFill>
              <a:schemeClr val="bg1"/>
            </a:solidFill>
          </a:endParaRPr>
        </a:p>
      </dsp:txBody>
      <dsp:txXfrm>
        <a:off x="962306" y="1144871"/>
        <a:ext cx="1267139" cy="12449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CDBA-FBEB-49CC-BD13-C095BF3ED010}">
      <dsp:nvSpPr>
        <dsp:cNvPr id="0" name=""/>
        <dsp:cNvSpPr/>
      </dsp:nvSpPr>
      <dsp:spPr>
        <a:xfrm>
          <a:off x="754673" y="300112"/>
          <a:ext cx="3734727" cy="3734727"/>
        </a:xfrm>
        <a:prstGeom prst="pie">
          <a:avLst>
            <a:gd name="adj1" fmla="val 16200000"/>
            <a:gd name="adj2" fmla="val 1800000"/>
          </a:avLst>
        </a:prstGeom>
        <a:solidFill>
          <a:schemeClr val="accent1">
            <a:shade val="8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Country</a:t>
          </a:r>
          <a:endParaRPr lang="ru-RU" sz="2000" kern="1200" dirty="0">
            <a:solidFill>
              <a:schemeClr val="bg1"/>
            </a:solidFill>
          </a:endParaRPr>
        </a:p>
      </dsp:txBody>
      <dsp:txXfrm>
        <a:off x="2785209" y="989258"/>
        <a:ext cx="1267139" cy="1244909"/>
      </dsp:txXfrm>
    </dsp:sp>
    <dsp:sp modelId="{FD3595D3-73F9-4CBA-A4EA-F47CE428B7EA}">
      <dsp:nvSpPr>
        <dsp:cNvPr id="0" name=""/>
        <dsp:cNvSpPr/>
      </dsp:nvSpPr>
      <dsp:spPr>
        <a:xfrm>
          <a:off x="562157" y="411264"/>
          <a:ext cx="3734727" cy="3734727"/>
        </a:xfrm>
        <a:prstGeom prst="pie">
          <a:avLst>
            <a:gd name="adj1" fmla="val 1800000"/>
            <a:gd name="adj2" fmla="val 9000000"/>
          </a:avLst>
        </a:prstGeom>
        <a:solidFill>
          <a:schemeClr val="accent1">
            <a:shade val="80000"/>
            <a:hueOff val="160587"/>
            <a:satOff val="-3213"/>
            <a:lumOff val="1400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Engagement</a:t>
          </a:r>
          <a:endParaRPr lang="ru-RU" sz="2000" kern="1200" dirty="0">
            <a:solidFill>
              <a:schemeClr val="bg1"/>
            </a:solidFill>
          </a:endParaRPr>
        </a:p>
      </dsp:txBody>
      <dsp:txXfrm>
        <a:off x="1584761" y="2767699"/>
        <a:ext cx="1689519" cy="1155987"/>
      </dsp:txXfrm>
    </dsp:sp>
    <dsp:sp modelId="{73020744-6ADE-4BA0-A49B-CE64F3EC1245}">
      <dsp:nvSpPr>
        <dsp:cNvPr id="0" name=""/>
        <dsp:cNvSpPr/>
      </dsp:nvSpPr>
      <dsp:spPr>
        <a:xfrm>
          <a:off x="562157" y="411264"/>
          <a:ext cx="3734727" cy="3734727"/>
        </a:xfrm>
        <a:prstGeom prst="pie">
          <a:avLst>
            <a:gd name="adj1" fmla="val 9000000"/>
            <a:gd name="adj2" fmla="val 16200000"/>
          </a:avLst>
        </a:prstGeom>
        <a:solidFill>
          <a:schemeClr val="accent1">
            <a:shade val="80000"/>
            <a:hueOff val="321174"/>
            <a:satOff val="-6427"/>
            <a:lumOff val="28019"/>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Followers</a:t>
          </a:r>
          <a:endParaRPr lang="ru-RU" sz="2000" kern="1200" dirty="0">
            <a:solidFill>
              <a:schemeClr val="bg1"/>
            </a:solidFill>
          </a:endParaRPr>
        </a:p>
      </dsp:txBody>
      <dsp:txXfrm>
        <a:off x="962306" y="1144871"/>
        <a:ext cx="1267139" cy="12449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3/10/2023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1T21:06:43.277"/>
    </inkml:context>
    <inkml:brush xml:id="br0">
      <inkml:brushProperty name="width" value="0.05" units="cm"/>
      <inkml:brushProperty name="height" value="0.05" units="cm"/>
      <inkml:brushProperty name="color" value="#E71224"/>
    </inkml:brush>
  </inkml:definitions>
  <inkml:trace contextRef="#ctx0" brushRef="#br0">10541 59 7328 0 0,'0'0'848'0'0,"7"-35"1177"0"0,-6 34-1736 0 0,2-7 463 0 0,-3 8-681 0 0,1 0 0 0 0,-1 0-1 0 0,0 0 1 0 0,0-1-1 0 0,1 1 1 0 0,-1 0-1 0 0,0 0 1 0 0,0-1 0 0 0,1 1-1 0 0,-1 0 1 0 0,0 0-1 0 0,0-1 1 0 0,0 1 0 0 0,1 0-1 0 0,-1-1 1 0 0,0 1-1 0 0,0 0 1 0 0,0 0-1 0 0,0-1 1 0 0,0-5 4868 0 0,0 5-4267 0 0,-9 1-16 0 0,1-1-412 0 0,6 1-178 0 0,1-1-1 0 0,-1 1 1 0 0,1 0 0 0 0,-1 0-1 0 0,0 0 1 0 0,1 0 0 0 0,-1 0-1 0 0,1 0 1 0 0,-1 1 0 0 0,1-1-1 0 0,-1 0 1 0 0,1 1-1 0 0,0-1 1 0 0,-1 1 0 0 0,1-1-1 0 0,-1 1 1 0 0,1 0 0 0 0,0 0-1 0 0,-3 1 1 0 0,-30 17 735 0 0,-10-1-254 0 0,42-17-561 0 0,-4 1 134 0 0,0 0 0 0 0,1 0 0 0 0,-1 0 0 0 0,0-1 0 0 0,0 0 1 0 0,-10 1-1 0 0,3 2-5 0 0,11-2-84 0 0,0-1 1 0 0,-1 0 0 0 0,1 0 0 0 0,0-1 0 0 0,-1 1 0 0 0,1 0-1 0 0,-1-1 1 0 0,-4 1 0 0 0,-35-1 168 0 0,-7 0 23 0 0,7 0 17 0 0,38 0-171 0 0,-49 0 250 0 0,47 0-293 0 0,0 1 0 0 0,0-1 0 0 0,0 2 0 0 0,-1-1 0 0 0,1 0 1 0 0,0 1-1 0 0,-8 4 0 0 0,7-4 27 0 0,-62 16 166 0 0,62-17-166 0 0,-61 13 122 0 0,20-5-63 0 0,41-6-105 0 0,-28-1 91 0 0,28-1-91 0 0,-24-6 82 0 0,25 2-82 0 0,-24 2 81 0 0,-12 1-7 0 0,-7 0 9 0 0,1 0 11 0 0,7 0 3 0 0,0 0 33 0 0,36 0-94 0 0,-41 0 121 0 0,14-2-44 0 0,27 0-113 0 0,-20 0 105 0 0,-151-3 421 0 0,170 3-529 0 0,-30 5 64 0 0,-16 10 11 0 0,4-3-6 0 0,39-7-69 0 0,-42 3 56 0 0,40-4-56 0 0,-34-1 49 0 0,39-2-50 0 0,-27 3 41 0 0,-14 10-9 0 0,37-11-33 0 0,7-1-1 0 0,1 0 1 0 0,-1 0 0 0 0,1 1-1 0 0,-1-1 1 0 0,1 0 0 0 0,0 1-1 0 0,-1 0 1 0 0,1 0-1 0 0,-4 1 1 0 0,-55 23 18 0 0,47-22 0 0 0,-88 10 40 0 0,90-10-57 0 0,-19 0 22 0 0,-12-4 0 0 0,39 1-28 0 0,-50 7 49 0 0,-7-6-23 0 0,43-2-11 0 0,1 1 1 0 0,0 0-1 0 0,0 2 0 0 0,-18 3 0 0 0,18-2 0 0 0,1-1 0 0 0,-1 0 0 0 0,-20-1 0 0 0,18-1-4 0 0,-1 2 0 0 0,-19 3 0 0 0,17-3-2 0 0,1 0-1 0 0,-1-1 0 0 0,1-1 1 0 0,-36-5-1 0 0,35 2 0 0 0,0 2-1 0 0,0 0 1 0 0,1 1-1 0 0,-33 5 0 0 0,36-3 0 0 0,0-1-1 0 0,0 0 1 0 0,-1-2-1 0 0,-19-2 0 0 0,-24 0 3 0 0,30 4 0 0 0,-35 7 0 0 0,35-4 1 0 0,-34 0-1 0 0,5-9 17 0 0,51 3-22 0 0,-3 0 5 0 0,2 1-4 0 0,2-1 4 0 0,0 0-4 0 0,-1-1 4 0 0,1 1-4 0 0,0-1 4 0 0,3 2-4 0 0,2 1 4 0 0,-2 0-4 0 0,1 0 4 0 0,1-1-5 0 0,-1-3-1 0 0,-5 2 0 0 0,1 1 0 0 0,-1 1 0 0 0,0 0 0 0 0,-4-3 0 0 0,0 2 0 0 0,-17 3-1 0 0,-48 0 27 0 0,66-2-20 0 0,3 0-4 0 0,0 0 4 0 0,0 0-4 0 0,0 0 4 0 0,0-3-5 0 0,-3-1-1 0 0,-2-1 1 0 0,1 0 5 0 0,0 0-4 0 0,-1-2 4 0 0,0 3-4 0 0,-23-9 16 0 0,-2 2 0 0 0,-54-8 0 0 0,64 17-11 0 0,-1 0 0 0 0,-33 4 1 0 0,4 0 3 0 0,-290 2 14 0 0,255 2 13 0 0,85-5-33 0 0,0 1 0 0 0,0-1 0 0 0,-17 7 0 0 0,9-3 5 0 0,-1 0-1 0 0,0-2 1 0 0,-21 3-1 0 0,-81-4 17 0 0,82-2-23 0 0,-69 6-1 0 0,86-3-2 0 0,-1-2 0 0 0,-31-3 0 0 0,7 1 13 0 0,41 1-11 0 0,-1-1 0 0 0,1 0-1 0 0,0 0 1 0 0,-1 0-1 0 0,-7-3 1 0 0,-17-5 6 0 0,-18-4-5 0 0,33 9-1 0 0,0 0-1 0 0,0 1 1 0 0,-22-2-1 0 0,-65-4-1 0 0,87 8 0 0 0,1-1 0 0 0,0 0 0 0 0,0-1 0 0 0,-16-6 0 0 0,-22-5 0 0 0,-6 3 0 0 0,1 2 0 0 0,-81-1 0 0 0,-192 10 24 0 0,235 11-16 0 0,54-8-2 0 0,0 1-1 0 0,-47 11 1 0 0,51-8 1 0 0,20-3-6 0 0,4-2 3 0 0,0-1 0 0 0,0 0-1 0 0,-28-2 1 0 0,-210-11-4 0 0,60 5 0 0 0,-25 5 31 0 0,70 4-30 0 0,-106-19-1 0 0,198 17 0 0 0,-104-14 0 0 0,131 11 10 0 0,0 1 0 0 0,-44 4 0 0 0,40-1-4 0 0,-49-4-1 0 0,24-1 16 0 0,-79 5-1 0 0,50 1-5 0 0,-14 4 1 0 0,-48 1-9 0 0,129-7-7 0 0,-250 7 0 0 0,185-7 0 0 0,65-1 0 0 0,0 0 0 0 0,0 1 0 0 0,0 2 0 0 0,-35 6 0 0 0,39-6 0 0 0,1 0 0 0 0,-1 0 0 0 0,-22-1 0 0 0,-14 1 0 0 0,-203 22 9 0 0,211-21 23 0 0,-77-5-1 0 0,87-1-21 0 0,1 2-1 0 0,-1 1 1 0 0,0 2-1 0 0,-46 8 1 0 0,-62 32 9 0 0,36-9-7 0 0,-19 12 0 0 0,43-13 4 0 0,-24 17-3 0 0,52-29-13 0 0,-74 32 8 0 0,26 1 8 0 0,91-48-16 0 0,-3 4 0 0 0,-1 0 0 0 0,2 1 0 0 0,1-1 0 0 0,2 1 0 0 0,-1 4 0 0 0,1-2 0 0 0,-1 0 0 0 0,4 0 0 0 0,0 2 0 0 0,2-2 0 0 0,3-3 0 0 0,1 1 0 0 0,1 0 0 0 0,3 4 0 0 0,-1-5 0 0 0,1 0 0 0 0,0 0 0 0 0,0 0 0 0 0,1 0 0 0 0,0-1 0 0 0,1 1 0 0 0,0-2 0 0 0,0 1 0 0 0,1 0 0 0 0,0-1 0 0 0,0-1 0 0 0,10 9 0 0 0,-6-5 0 0 0,41 26 9 0 0,-38-27-3 0 0,1 0-3 0 0,0 0 0 0 0,0-1 0 0 0,1 0 0 0 0,-1-2 0 0 0,2 0 1 0 0,-1 0-1 0 0,1-2 0 0 0,0 0 0 0 0,19 2 0 0 0,20 4 6 0 0,-16-3-9 0 0,1-2 1 0 0,52 1-1 0 0,-9-2 0 0 0,-44-3 0 0 0,0-1 0 0 0,69-11 0 0 0,36-1 0 0 0,175 12 0 0 0,-92-14 8 0 0,-176 13-1 0 0,-23-1-3 0 0,1 2 0 0 0,-1 2 0 0 0,32 5 0 0 0,183 32 26 0 0,-181-31-24 0 0,82 0-1 0 0,-117-7-5 0 0,166 8 0 0 0,33 20 0 0 0,56 4 0 0 0,-191-28 1 0 0,172 14 21 0 0,-208-17-10 0 0,-1-2 0 0 0,104-14-1 0 0,-16 0 11 0 0,-100 14-19 0 0,0 2-1 0 0,60 11 1 0 0,-17-2-3 0 0,163-3 0 0 0,-74-5 0 0 0,63-1-17 0 0,-125-3 10 0 0,8-5-10 0 0,-74 3 17 0 0,1 1 1 0 0,50 6-1 0 0,-33-1 7 0 0,0-3 0 0 0,109-13 0 0 0,-104 6-4 0 0,136-1 15 0 0,-99 6-11 0 0,57-13 9 0 0,28-1-9 0 0,-66 11-7 0 0,-76 1 0 0 0,1 3 0 0 0,65 6 0 0 0,116 12 0 0 0,-151-16 5 0 0,90 5 15 0 0,20 14 31 0 0,92 5 52 0 0,-118-25-27 0 0,0 0 5 0 0,-40 9-26 0 0,128 2 10 0 0,201-53-57 0 0,-334 30-16 0 0,8 0-16 0 0,38-3 24 0 0,-26 13 0 0 0,76-6 0 0 0,-152 0-6 0 0,-11 0-5 0 0,0 3 0 0 0,90 3 0 0 0,170 3-22 0 0,-143-4 33 0 0,-124 0 5 0 0,0-2-1 0 0,90-21 1 0 0,40-5 29 0 0,-144 28-25 0 0,43-3 11 0 0,109-23-1 0 0,-101 10-19 0 0,107-30 8 0 0,-167 42 0 0 0,-1 2-1 0 0,1 0 1 0 0,0 2-1 0 0,30-2 1 0 0,-44 5-5 0 0,-8-1-1 0 0,10 1 3 0 0,0-1 0 0 0,1-1 0 0 0,-1 0 0 0 0,0-1 0 0 0,12-5 0 0 0,10-2 3 0 0,34-8 0 0 0,10-3-9 0 0,-70 18 1 0 0,48-18 0 0 0,89-48 0 0 0,-133 65 0 0 0,31-28 0 0 0,-27 20 0 0 0,-1-1 0 0 0,-1-1 0 0 0,-2 4 0 0 0,-2 1 0 0 0,-4 3 0 0 0,0-3 0 0 0,0 0 0 0 0,-1-2 0 0 0,-3 0 0 0 0,-2-3 0 0 0,-3 0 0 0 0,-1-1 0 0 0,-5 2 0 0 0,-2 1 0 0 0,-1 1 0 0 0,-1 0 0 0 0,-1 1 0 0 0,0 0 0 0 0,0 1 0 0 0,-1 1 0 0 0,0 0 0 0 0,0 1 0 0 0,0 1 0 0 0,-20-4 0 0 0,-4-3 0 0 0,-8-1 0 0 0,-59-9 0 0 0,68 16 0 0 0,-1-2 0 0 0,-61-22 0 0 0,63 18-7 0 0,-1 2 0 0 0,0 2 0 0 0,0 1 0 0 0,-69-3-1 0 0,70 7 4 0 0,-196-40-28 0 0,5 0 32 0 0,150 36 0 0 0,-1 3 0 0 0,-108 8 0 0 0,24 5 0 0 0,129-4 0 0 0,-118 8 1 0 0,-19 0 23 0 0,87-4-9 0 0,31-1-12 0 0,30-6-2 0 0,1 2 1 0 0,-1 0-1 0 0,0 2 1 0 0,1 0-1 0 0,0 2 1 0 0,0 0-1 0 0,1 2 1 0 0,-26 13-1 0 0,38-16-4 0 0,-1-1 1 0 0,1 0-1 0 0,-1-1 1 0 0,0 0-1 0 0,-18 4 0 0 0,-2-3-3638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3/10/2023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387280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22</a:t>
            </a:fld>
            <a:endParaRPr lang="en-US" dirty="0"/>
          </a:p>
        </p:txBody>
      </p:sp>
    </p:spTree>
    <p:extLst>
      <p:ext uri="{BB962C8B-B14F-4D97-AF65-F5344CB8AC3E}">
        <p14:creationId xmlns:p14="http://schemas.microsoft.com/office/powerpoint/2010/main" val="418748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determining what factors each of these variables play in each other’s success or current status, it was found that the number of TikTok followers influenced the average number of views, likes, and comments by 30%, but had no effect on the number of average shares per TikTok account.</a:t>
            </a:r>
          </a:p>
          <a:p>
            <a:endParaRPr lang="en-US" dirty="0"/>
          </a:p>
          <a:p>
            <a:r>
              <a:rPr lang="en-US" dirty="0"/>
              <a:t>The average number of views has a 70% correlation to the average number of likes, and the average number of comments by 50%--meaning that the more views, the more likes and that the number of comments has a 50% chance of being influenced by the average number of views.</a:t>
            </a:r>
          </a:p>
          <a:p>
            <a:endParaRPr lang="en-US" dirty="0"/>
          </a:p>
          <a:p>
            <a:r>
              <a:rPr lang="en-US" dirty="0"/>
              <a:t>The average number of comments is heavily and positively influenced by the average number of likes by 60%, so the more likes, the more comments. Meanwhile, the average number of likes has a 40% influence on whether a TikTok will be shared. So, the more likes, the closer the likelihood of that </a:t>
            </a:r>
            <a:r>
              <a:rPr lang="en-US" dirty="0" err="1"/>
              <a:t>TikToker</a:t>
            </a:r>
            <a:r>
              <a:rPr lang="en-US" dirty="0"/>
              <a:t> being shared.</a:t>
            </a:r>
          </a:p>
          <a:p>
            <a:endParaRPr lang="en-US" dirty="0"/>
          </a:p>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32</a:t>
            </a:fld>
            <a:endParaRPr lang="en-US" dirty="0"/>
          </a:p>
        </p:txBody>
      </p:sp>
    </p:spTree>
    <p:extLst>
      <p:ext uri="{BB962C8B-B14F-4D97-AF65-F5344CB8AC3E}">
        <p14:creationId xmlns:p14="http://schemas.microsoft.com/office/powerpoint/2010/main" val="2992404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35</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3/10/2023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28.jpeg"/><Relationship Id="rId7" Type="http://schemas.openxmlformats.org/officeDocument/2006/relationships/hyperlink" Target="https://clipset.com/hackean-impresoras-pewdiepie/" TargetMode="External"/><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jpg"/><Relationship Id="rId11" Type="http://schemas.openxmlformats.org/officeDocument/2006/relationships/hyperlink" Target="https://creativecommons.org/licenses/by-nc-nd/3.0/" TargetMode="External"/><Relationship Id="rId5" Type="http://schemas.openxmlformats.org/officeDocument/2006/relationships/hyperlink" Target="https://creativecommons.org/licenses/by-nd/3.0/" TargetMode="External"/><Relationship Id="rId10" Type="http://schemas.openxmlformats.org/officeDocument/2006/relationships/hyperlink" Target="https://margotpottertheimpatientcrafter.blogspot.com/2012/12/DIY-Perler-Beads-Necklace.html" TargetMode="External"/><Relationship Id="rId4" Type="http://schemas.openxmlformats.org/officeDocument/2006/relationships/hyperlink" Target="https://www.theshieldofwrestling.com/tag/wwe-universal-championship/" TargetMode="External"/><Relationship Id="rId9" Type="http://schemas.openxmlformats.org/officeDocument/2006/relationships/image" Target="../media/image30.jp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hyperlink" Target="https://creativecommons.org/licenses/by-nc-sa/3.0/" TargetMode="External"/><Relationship Id="rId5" Type="http://schemas.openxmlformats.org/officeDocument/2006/relationships/hyperlink" Target="https://www.bauer-power.net/2019/04/how-to-deleted-online-social-media.html" TargetMode="External"/><Relationship Id="rId10" Type="http://schemas.microsoft.com/office/2007/relationships/diagramDrawing" Target="../diagrams/drawing1.xml"/><Relationship Id="rId4" Type="http://schemas.openxmlformats.org/officeDocument/2006/relationships/image" Target="../media/image7.jp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4.xml"/><Relationship Id="rId5" Type="http://schemas.openxmlformats.org/officeDocument/2006/relationships/image" Target="../media/image3.png"/><Relationship Id="rId10" Type="http://schemas.openxmlformats.org/officeDocument/2006/relationships/diagramLayout" Target="../diagrams/layout4.xml"/><Relationship Id="rId4" Type="http://schemas.openxmlformats.org/officeDocument/2006/relationships/image" Target="../media/image2.png"/><Relationship Id="rId9"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processoaisocialmedia.blogspot.com/2019/01/la-rivincita-dei-nano-influencer-su.html" TargetMode="External"/><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terribletvshows.miraheze.org/wiki/Keeping_Up_With_the_Kardashia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fontScale="90000"/>
          </a:bodyPr>
          <a:lstStyle/>
          <a:p>
            <a:r>
              <a:rPr lang="en-US" dirty="0"/>
              <a:t>Social Media &amp; Social Media Influencer Analysis</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An in-depth analysis of social media influencers across various platforms</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C81C-632C-2FAE-44DF-36BD052BE8AD}"/>
              </a:ext>
            </a:extLst>
          </p:cNvPr>
          <p:cNvSpPr>
            <a:spLocks noGrp="1"/>
          </p:cNvSpPr>
          <p:nvPr>
            <p:ph type="title"/>
          </p:nvPr>
        </p:nvSpPr>
        <p:spPr>
          <a:xfrm>
            <a:off x="646111" y="452718"/>
            <a:ext cx="9404723" cy="1400530"/>
          </a:xfrm>
        </p:spPr>
        <p:txBody>
          <a:bodyPr anchor="t">
            <a:normAutofit/>
          </a:bodyPr>
          <a:lstStyle/>
          <a:p>
            <a:r>
              <a:rPr lang="en-US" dirty="0"/>
              <a:t>Top Countries According to Number in Audience</a:t>
            </a:r>
          </a:p>
        </p:txBody>
      </p:sp>
      <p:sp>
        <p:nvSpPr>
          <p:cNvPr id="3" name="Content Placeholder 2">
            <a:extLst>
              <a:ext uri="{FF2B5EF4-FFF2-40B4-BE49-F238E27FC236}">
                <a16:creationId xmlns:a16="http://schemas.microsoft.com/office/drawing/2014/main" id="{7EA9E6E6-BD1F-1409-8C38-52CDAF1F969D}"/>
              </a:ext>
            </a:extLst>
          </p:cNvPr>
          <p:cNvSpPr>
            <a:spLocks noGrp="1"/>
          </p:cNvSpPr>
          <p:nvPr>
            <p:ph sz="half" idx="1"/>
          </p:nvPr>
        </p:nvSpPr>
        <p:spPr>
          <a:xfrm>
            <a:off x="1103312" y="2060575"/>
            <a:ext cx="4396339" cy="4195763"/>
          </a:xfrm>
        </p:spPr>
        <p:txBody>
          <a:bodyPr>
            <a:normAutofit fontScale="92500" lnSpcReduction="20000"/>
          </a:bodyPr>
          <a:lstStyle/>
          <a:p>
            <a:r>
              <a:rPr lang="en-US" sz="2400" dirty="0"/>
              <a:t>United States of America comes in first as the country with the highest number of Instagram users that follow the influencers that will be evaluated next</a:t>
            </a:r>
          </a:p>
          <a:p>
            <a:r>
              <a:rPr lang="en-US" sz="2400" dirty="0"/>
              <a:t>Brazil comes in second and India third.</a:t>
            </a:r>
          </a:p>
          <a:p>
            <a:r>
              <a:rPr lang="en-US" sz="2400" dirty="0"/>
              <a:t>It is expected that Syria has the least amount of influence in terms of audience number given their strict regulations of social media</a:t>
            </a:r>
          </a:p>
        </p:txBody>
      </p:sp>
      <p:pic>
        <p:nvPicPr>
          <p:cNvPr id="6148" name="Picture 4" descr="Chart, histogram&#10;&#10;Description automatically generated">
            <a:extLst>
              <a:ext uri="{FF2B5EF4-FFF2-40B4-BE49-F238E27FC236}">
                <a16:creationId xmlns:a16="http://schemas.microsoft.com/office/drawing/2014/main" id="{B3CBAA1B-8408-8D15-01DC-9B41A0C568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9326" y="1853248"/>
            <a:ext cx="5932904" cy="4779925"/>
          </a:xfrm>
          <a:prstGeom prst="rect">
            <a:avLst/>
          </a:prstGeom>
          <a:solidFill>
            <a:srgbClr val="FFFFFF"/>
          </a:solidFill>
        </p:spPr>
      </p:pic>
    </p:spTree>
    <p:extLst>
      <p:ext uri="{BB962C8B-B14F-4D97-AF65-F5344CB8AC3E}">
        <p14:creationId xmlns:p14="http://schemas.microsoft.com/office/powerpoint/2010/main" val="332324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C81C-632C-2FAE-44DF-36BD052BE8AD}"/>
              </a:ext>
            </a:extLst>
          </p:cNvPr>
          <p:cNvSpPr>
            <a:spLocks noGrp="1"/>
          </p:cNvSpPr>
          <p:nvPr>
            <p:ph type="title"/>
          </p:nvPr>
        </p:nvSpPr>
        <p:spPr>
          <a:xfrm>
            <a:off x="424070" y="109221"/>
            <a:ext cx="4131948" cy="1447800"/>
          </a:xfrm>
        </p:spPr>
        <p:txBody>
          <a:bodyPr anchor="b">
            <a:normAutofit/>
          </a:bodyPr>
          <a:lstStyle/>
          <a:p>
            <a:pPr>
              <a:lnSpc>
                <a:spcPct val="90000"/>
              </a:lnSpc>
            </a:pPr>
            <a:r>
              <a:rPr lang="en-US" dirty="0"/>
              <a:t>Top 10 Influencers with the Most Engagement: Authentic vs Overall</a:t>
            </a:r>
          </a:p>
        </p:txBody>
      </p:sp>
      <p:pic>
        <p:nvPicPr>
          <p:cNvPr id="7170" name="Picture 2">
            <a:extLst>
              <a:ext uri="{FF2B5EF4-FFF2-40B4-BE49-F238E27FC236}">
                <a16:creationId xmlns:a16="http://schemas.microsoft.com/office/drawing/2014/main" id="{C93C7F62-3FF5-409C-4BC6-10724B78F5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4054" y="1447800"/>
            <a:ext cx="5077121" cy="4572000"/>
          </a:xfrm>
          <a:prstGeom prst="rect">
            <a:avLst/>
          </a:prstGeom>
          <a:solidFill>
            <a:srgbClr val="FFFFFF"/>
          </a:solidFill>
        </p:spPr>
      </p:pic>
      <p:sp>
        <p:nvSpPr>
          <p:cNvPr id="3" name="Content Placeholder 2">
            <a:extLst>
              <a:ext uri="{FF2B5EF4-FFF2-40B4-BE49-F238E27FC236}">
                <a16:creationId xmlns:a16="http://schemas.microsoft.com/office/drawing/2014/main" id="{7EA9E6E6-BD1F-1409-8C38-52CDAF1F969D}"/>
              </a:ext>
            </a:extLst>
          </p:cNvPr>
          <p:cNvSpPr>
            <a:spLocks noGrp="1"/>
          </p:cNvSpPr>
          <p:nvPr>
            <p:ph type="body" sz="half" idx="2"/>
          </p:nvPr>
        </p:nvSpPr>
        <p:spPr>
          <a:xfrm>
            <a:off x="424070" y="1557022"/>
            <a:ext cx="4131947" cy="4467858"/>
          </a:xfrm>
        </p:spPr>
        <p:txBody>
          <a:bodyPr>
            <a:normAutofit fontScale="92500" lnSpcReduction="20000"/>
          </a:bodyPr>
          <a:lstStyle/>
          <a:p>
            <a:pPr marL="285750" indent="-285750">
              <a:buFont typeface="Wingdings" panose="05000000000000000000" pitchFamily="2" charset="2"/>
              <a:buChar char="Ø"/>
            </a:pPr>
            <a:r>
              <a:rPr lang="en-US" sz="1700" dirty="0"/>
              <a:t>Authentic social media engagement is the practice of reaching out and attempting to make a sincere and genuine connection with someone on social networks through likes, retweets, shares, and most importantly comments and conversation</a:t>
            </a:r>
          </a:p>
          <a:p>
            <a:pPr marL="285750" indent="-285750">
              <a:buFont typeface="Wingdings" panose="05000000000000000000" pitchFamily="2" charset="2"/>
              <a:buChar char="Ø"/>
            </a:pPr>
            <a:r>
              <a:rPr lang="en-US" sz="1700" dirty="0"/>
              <a:t>The influencer(s) with the highest authentic engagement was JIMIN of BTS, with the lowest being Zendaya.</a:t>
            </a:r>
          </a:p>
          <a:p>
            <a:pPr marL="285750" indent="-285750">
              <a:buFont typeface="Wingdings" panose="05000000000000000000" pitchFamily="2" charset="2"/>
              <a:buChar char="Ø"/>
            </a:pPr>
            <a:r>
              <a:rPr lang="en-US" sz="1700" dirty="0"/>
              <a:t>The influencer(s) with the highest overall engagement was MAKE OUT HILL, with RM, LISA, and Zendaya having the least.</a:t>
            </a:r>
          </a:p>
          <a:p>
            <a:pPr marL="285750" indent="-285750">
              <a:buFont typeface="Wingdings" panose="05000000000000000000" pitchFamily="2" charset="2"/>
              <a:buChar char="Ø"/>
            </a:pPr>
            <a:r>
              <a:rPr lang="en-US" sz="1700" dirty="0"/>
              <a:t>Equal authentic and overall engagement came from influencers such as V, Jungkook, Jin of BTS, SUGA of BTS, and RM.</a:t>
            </a:r>
          </a:p>
          <a:p>
            <a:endParaRPr lang="en-US" dirty="0"/>
          </a:p>
        </p:txBody>
      </p:sp>
    </p:spTree>
    <p:extLst>
      <p:ext uri="{BB962C8B-B14F-4D97-AF65-F5344CB8AC3E}">
        <p14:creationId xmlns:p14="http://schemas.microsoft.com/office/powerpoint/2010/main" val="141577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C81C-632C-2FAE-44DF-36BD052BE8AD}"/>
              </a:ext>
            </a:extLst>
          </p:cNvPr>
          <p:cNvSpPr>
            <a:spLocks noGrp="1"/>
          </p:cNvSpPr>
          <p:nvPr>
            <p:ph type="title"/>
          </p:nvPr>
        </p:nvSpPr>
        <p:spPr>
          <a:xfrm>
            <a:off x="646111" y="452718"/>
            <a:ext cx="9404723" cy="1400530"/>
          </a:xfrm>
        </p:spPr>
        <p:txBody>
          <a:bodyPr anchor="t">
            <a:normAutofit/>
          </a:bodyPr>
          <a:lstStyle/>
          <a:p>
            <a:r>
              <a:rPr lang="en-US" dirty="0"/>
              <a:t>Percentage of Influencer Niches: Primary Categories</a:t>
            </a:r>
          </a:p>
        </p:txBody>
      </p:sp>
      <p:pic>
        <p:nvPicPr>
          <p:cNvPr id="14" name="Picture 13" descr="Chart, pie chart&#10;&#10;Description automatically generated">
            <a:extLst>
              <a:ext uri="{FF2B5EF4-FFF2-40B4-BE49-F238E27FC236}">
                <a16:creationId xmlns:a16="http://schemas.microsoft.com/office/drawing/2014/main" id="{5C11374D-82E5-E46C-1392-8D3AFB3E1B63}"/>
              </a:ext>
            </a:extLst>
          </p:cNvPr>
          <p:cNvPicPr>
            <a:picLocks noChangeAspect="1"/>
          </p:cNvPicPr>
          <p:nvPr/>
        </p:nvPicPr>
        <p:blipFill>
          <a:blip r:embed="rId2"/>
          <a:stretch>
            <a:fillRect/>
          </a:stretch>
        </p:blipFill>
        <p:spPr>
          <a:xfrm>
            <a:off x="646111" y="1853248"/>
            <a:ext cx="4760776" cy="4665522"/>
          </a:xfrm>
          <a:prstGeom prst="rect">
            <a:avLst/>
          </a:prstGeom>
          <a:noFill/>
        </p:spPr>
      </p:pic>
      <p:sp>
        <p:nvSpPr>
          <p:cNvPr id="3" name="Content Placeholder 2">
            <a:extLst>
              <a:ext uri="{FF2B5EF4-FFF2-40B4-BE49-F238E27FC236}">
                <a16:creationId xmlns:a16="http://schemas.microsoft.com/office/drawing/2014/main" id="{7EA9E6E6-BD1F-1409-8C38-52CDAF1F969D}"/>
              </a:ext>
            </a:extLst>
          </p:cNvPr>
          <p:cNvSpPr>
            <a:spLocks noGrp="1"/>
          </p:cNvSpPr>
          <p:nvPr>
            <p:ph sz="half" idx="2"/>
          </p:nvPr>
        </p:nvSpPr>
        <p:spPr>
          <a:xfrm>
            <a:off x="5654493" y="2056092"/>
            <a:ext cx="4396341" cy="4200245"/>
          </a:xfrm>
        </p:spPr>
        <p:txBody>
          <a:bodyPr>
            <a:normAutofit/>
          </a:bodyPr>
          <a:lstStyle/>
          <a:p>
            <a:pPr>
              <a:lnSpc>
                <a:spcPct val="90000"/>
              </a:lnSpc>
            </a:pPr>
            <a:r>
              <a:rPr lang="en-US" sz="1500" dirty="0"/>
              <a:t>Nearly a quarter (23.5%) of primary categories for influencers was delegated to Music, more than likely indicating that social media presence is dominated by musicians, musical artists, and the like.</a:t>
            </a:r>
          </a:p>
          <a:p>
            <a:pPr>
              <a:lnSpc>
                <a:spcPct val="90000"/>
              </a:lnSpc>
            </a:pPr>
            <a:r>
              <a:rPr lang="en-US" sz="1500" dirty="0"/>
              <a:t>Approximately 21.4% of the total number of influencer accounts had no niche or category that separated them from the rest; this usually means that nearly another quarter of influencers do not work from a single niche but instead work from multiple niches (more than two)</a:t>
            </a:r>
          </a:p>
          <a:p>
            <a:pPr>
              <a:lnSpc>
                <a:spcPct val="90000"/>
              </a:lnSpc>
            </a:pPr>
            <a:r>
              <a:rPr lang="en-US" sz="1500" dirty="0"/>
              <a:t>Fashion was the niche or category that constituted 11.3% of influencers on Instagram coming in third to music and  influencer accounts with no definitive niche</a:t>
            </a:r>
          </a:p>
        </p:txBody>
      </p:sp>
    </p:spTree>
    <p:extLst>
      <p:ext uri="{BB962C8B-B14F-4D97-AF65-F5344CB8AC3E}">
        <p14:creationId xmlns:p14="http://schemas.microsoft.com/office/powerpoint/2010/main" val="111301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C81C-632C-2FAE-44DF-36BD052BE8AD}"/>
              </a:ext>
            </a:extLst>
          </p:cNvPr>
          <p:cNvSpPr>
            <a:spLocks noGrp="1"/>
          </p:cNvSpPr>
          <p:nvPr>
            <p:ph type="title"/>
          </p:nvPr>
        </p:nvSpPr>
        <p:spPr>
          <a:xfrm>
            <a:off x="646111" y="207836"/>
            <a:ext cx="9404723" cy="1400530"/>
          </a:xfrm>
        </p:spPr>
        <p:txBody>
          <a:bodyPr anchor="t">
            <a:normAutofit/>
          </a:bodyPr>
          <a:lstStyle/>
          <a:p>
            <a:r>
              <a:rPr lang="en-US" dirty="0"/>
              <a:t>Percentage of Influencer Niches: Secondary Categories</a:t>
            </a:r>
          </a:p>
        </p:txBody>
      </p:sp>
      <p:sp>
        <p:nvSpPr>
          <p:cNvPr id="3" name="Content Placeholder 2">
            <a:extLst>
              <a:ext uri="{FF2B5EF4-FFF2-40B4-BE49-F238E27FC236}">
                <a16:creationId xmlns:a16="http://schemas.microsoft.com/office/drawing/2014/main" id="{7EA9E6E6-BD1F-1409-8C38-52CDAF1F969D}"/>
              </a:ext>
            </a:extLst>
          </p:cNvPr>
          <p:cNvSpPr>
            <a:spLocks noGrp="1"/>
          </p:cNvSpPr>
          <p:nvPr>
            <p:ph sz="half" idx="1"/>
          </p:nvPr>
        </p:nvSpPr>
        <p:spPr>
          <a:xfrm>
            <a:off x="646111" y="1853249"/>
            <a:ext cx="6192011" cy="4552034"/>
          </a:xfrm>
        </p:spPr>
        <p:txBody>
          <a:bodyPr>
            <a:normAutofit lnSpcReduction="10000"/>
          </a:bodyPr>
          <a:lstStyle/>
          <a:p>
            <a:pPr>
              <a:lnSpc>
                <a:spcPct val="90000"/>
              </a:lnSpc>
            </a:pPr>
            <a:r>
              <a:rPr lang="en-US" sz="1600" dirty="0"/>
              <a:t>Most influencer accounts did not have secondary niches, constituting a whopping 71.3% of the entire list of influencers recorded from early 2022</a:t>
            </a:r>
          </a:p>
          <a:p>
            <a:pPr>
              <a:lnSpc>
                <a:spcPct val="90000"/>
              </a:lnSpc>
            </a:pPr>
            <a:r>
              <a:rPr lang="en-US" sz="1600" dirty="0"/>
              <a:t>In the second place, modeling constituted 5.9% of influencer accounts with this secondary niche.</a:t>
            </a:r>
          </a:p>
          <a:p>
            <a:pPr>
              <a:lnSpc>
                <a:spcPct val="90000"/>
              </a:lnSpc>
            </a:pPr>
            <a:r>
              <a:rPr lang="en-US" sz="1600" dirty="0"/>
              <a:t>In third place comes fashion as the secondary niche to nearly 5.5% of influencer accounts recorded in early 2022.</a:t>
            </a:r>
          </a:p>
          <a:p>
            <a:pPr>
              <a:lnSpc>
                <a:spcPct val="90000"/>
              </a:lnSpc>
            </a:pPr>
            <a:r>
              <a:rPr lang="en-US" sz="1600" dirty="0"/>
              <a:t>The most popular primary niche was Music, and the most popular secondary niche was modeling. Chances are you are following someone who mixes modeling with music promotion and shows off their musical talents!</a:t>
            </a:r>
          </a:p>
          <a:p>
            <a:pPr>
              <a:lnSpc>
                <a:spcPct val="90000"/>
              </a:lnSpc>
            </a:pPr>
            <a:r>
              <a:rPr lang="en-US" sz="1600" dirty="0"/>
              <a:t>Fun Fact: Selena Gomez is number two in the most followed Instagram list but number one in the list of top Music influencers in the world. While most music influencers use their popularity to showcase their recent albums or promoted products, many also use social media to promote social causes. Selena partners with the anti-human trafficking organization A21, encouraging the cause.</a:t>
            </a:r>
          </a:p>
        </p:txBody>
      </p:sp>
      <p:pic>
        <p:nvPicPr>
          <p:cNvPr id="5" name="Picture 4" descr="Chart, pie chart&#10;&#10;Description automatically generated">
            <a:extLst>
              <a:ext uri="{FF2B5EF4-FFF2-40B4-BE49-F238E27FC236}">
                <a16:creationId xmlns:a16="http://schemas.microsoft.com/office/drawing/2014/main" id="{CE1DAB4E-0140-D02B-6FD7-A96BFDA11284}"/>
              </a:ext>
            </a:extLst>
          </p:cNvPr>
          <p:cNvPicPr>
            <a:picLocks noChangeAspect="1"/>
          </p:cNvPicPr>
          <p:nvPr/>
        </p:nvPicPr>
        <p:blipFill>
          <a:blip r:embed="rId2"/>
          <a:stretch>
            <a:fillRect/>
          </a:stretch>
        </p:blipFill>
        <p:spPr>
          <a:xfrm>
            <a:off x="7156174" y="1298713"/>
            <a:ext cx="4731026" cy="5366846"/>
          </a:xfrm>
          <a:prstGeom prst="rect">
            <a:avLst/>
          </a:prstGeom>
          <a:noFill/>
        </p:spPr>
      </p:pic>
    </p:spTree>
    <p:extLst>
      <p:ext uri="{BB962C8B-B14F-4D97-AF65-F5344CB8AC3E}">
        <p14:creationId xmlns:p14="http://schemas.microsoft.com/office/powerpoint/2010/main" val="7798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790541" y="1450259"/>
            <a:ext cx="3753599" cy="1442153"/>
          </a:xfrm>
        </p:spPr>
        <p:txBody>
          <a:bodyPr vert="horz" lIns="91440" tIns="45720" rIns="91440" bIns="45720" rtlCol="0" anchor="t">
            <a:normAutofit/>
          </a:bodyPr>
          <a:lstStyle/>
          <a:p>
            <a:r>
              <a:rPr lang="en-US" sz="3300" dirty="0"/>
              <a:t>Analyzing YouTube</a:t>
            </a:r>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graphicFrame>
        <p:nvGraphicFramePr>
          <p:cNvPr id="14" name="Diagram 13" descr="Pie chart">
            <a:extLst>
              <a:ext uri="{FF2B5EF4-FFF2-40B4-BE49-F238E27FC236}">
                <a16:creationId xmlns:a16="http://schemas.microsoft.com/office/drawing/2014/main" id="{BB7631D3-885A-4D6E-809B-E28CCF5B91A7}"/>
              </a:ext>
            </a:extLst>
          </p:cNvPr>
          <p:cNvGraphicFramePr/>
          <p:nvPr>
            <p:extLst>
              <p:ext uri="{D42A27DB-BD31-4B8C-83A1-F6EECF244321}">
                <p14:modId xmlns:p14="http://schemas.microsoft.com/office/powerpoint/2010/main" val="1819969612"/>
              </p:ext>
            </p:extLst>
          </p:nvPr>
        </p:nvGraphicFramePr>
        <p:xfrm>
          <a:off x="7140442" y="2411896"/>
          <a:ext cx="5051558" cy="44461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55089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4820B2-153F-EDD2-68B0-E2D34172179A}"/>
              </a:ext>
            </a:extLst>
          </p:cNvPr>
          <p:cNvSpPr>
            <a:spLocks noGrp="1"/>
          </p:cNvSpPr>
          <p:nvPr>
            <p:ph type="title"/>
          </p:nvPr>
        </p:nvSpPr>
        <p:spPr>
          <a:xfrm>
            <a:off x="646111" y="2028470"/>
            <a:ext cx="3161391" cy="1400530"/>
          </a:xfrm>
        </p:spPr>
        <p:txBody>
          <a:bodyPr anchor="t">
            <a:normAutofit fontScale="90000"/>
          </a:bodyPr>
          <a:lstStyle/>
          <a:p>
            <a:pPr>
              <a:lnSpc>
                <a:spcPct val="90000"/>
              </a:lnSpc>
            </a:pPr>
            <a:r>
              <a:rPr lang="en-US" sz="2900" dirty="0"/>
              <a:t>YouTube ranks number two as one of the most strategically influential social media platforms for influencer marketing at 70%, a 19% difference from its more popular counterpart</a:t>
            </a:r>
          </a:p>
          <a:p>
            <a:pPr>
              <a:lnSpc>
                <a:spcPct val="90000"/>
              </a:lnSpc>
            </a:pPr>
            <a:endParaRPr lang="en-US" sz="2900" dirty="0"/>
          </a:p>
        </p:txBody>
      </p:sp>
      <p:pic>
        <p:nvPicPr>
          <p:cNvPr id="4098" name="Picture 2" descr="Chart, bar chart&#10;&#10;Description automatically generated">
            <a:extLst>
              <a:ext uri="{FF2B5EF4-FFF2-40B4-BE49-F238E27FC236}">
                <a16:creationId xmlns:a16="http://schemas.microsoft.com/office/drawing/2014/main" id="{1CD68143-20CD-78CA-B48A-3863355450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3734" y="133577"/>
            <a:ext cx="6571992" cy="6571992"/>
          </a:xfrm>
          <a:prstGeom prst="rect">
            <a:avLst/>
          </a:prstGeom>
          <a:solidFill>
            <a:srgbClr val="FFFFFF"/>
          </a:solidFill>
        </p:spPr>
      </p:pic>
    </p:spTree>
    <p:extLst>
      <p:ext uri="{BB962C8B-B14F-4D97-AF65-F5344CB8AC3E}">
        <p14:creationId xmlns:p14="http://schemas.microsoft.com/office/powerpoint/2010/main" val="398740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4820B2-153F-EDD2-68B0-E2D34172179A}"/>
              </a:ext>
            </a:extLst>
          </p:cNvPr>
          <p:cNvSpPr>
            <a:spLocks noGrp="1"/>
          </p:cNvSpPr>
          <p:nvPr>
            <p:ph type="title"/>
          </p:nvPr>
        </p:nvSpPr>
        <p:spPr>
          <a:xfrm>
            <a:off x="1154956" y="4412974"/>
            <a:ext cx="8825657" cy="954351"/>
          </a:xfrm>
        </p:spPr>
        <p:txBody>
          <a:bodyPr anchor="b">
            <a:normAutofit/>
          </a:bodyPr>
          <a:lstStyle/>
          <a:p>
            <a:pPr>
              <a:lnSpc>
                <a:spcPct val="90000"/>
              </a:lnSpc>
            </a:pPr>
            <a:r>
              <a:rPr lang="en-US" sz="2800" b="1" dirty="0"/>
              <a:t>Quarterly Active YouTube Users…</a:t>
            </a:r>
          </a:p>
        </p:txBody>
      </p:sp>
      <p:sp>
        <p:nvSpPr>
          <p:cNvPr id="9223" name="Text Placeholder 3">
            <a:extLst>
              <a:ext uri="{FF2B5EF4-FFF2-40B4-BE49-F238E27FC236}">
                <a16:creationId xmlns:a16="http://schemas.microsoft.com/office/drawing/2014/main" id="{8AC67539-5F39-B7C5-3D33-19E029BB4C15}"/>
              </a:ext>
            </a:extLst>
          </p:cNvPr>
          <p:cNvSpPr>
            <a:spLocks noGrp="1"/>
          </p:cNvSpPr>
          <p:nvPr>
            <p:ph type="body" sz="half" idx="2"/>
          </p:nvPr>
        </p:nvSpPr>
        <p:spPr>
          <a:xfrm>
            <a:off x="1154956" y="5367324"/>
            <a:ext cx="9367270" cy="1179249"/>
          </a:xfrm>
        </p:spPr>
        <p:txBody>
          <a:bodyPr>
            <a:normAutofit fontScale="92500" lnSpcReduction="10000"/>
          </a:bodyPr>
          <a:lstStyle/>
          <a:p>
            <a:r>
              <a:rPr lang="en-US" sz="2000" dirty="0"/>
              <a:t>According to the latest YouTube statistics, the video-sharing platform has 2.6 billion users worldwide as of 2022 (Statista, 2022). Ranked as the 2</a:t>
            </a:r>
            <a:r>
              <a:rPr lang="en-US" sz="2000" baseline="30000" dirty="0"/>
              <a:t>nd</a:t>
            </a:r>
            <a:r>
              <a:rPr lang="en-US" sz="2000" dirty="0"/>
              <a:t> most popular social network and the only platform with more active users than YouTube is Facebook.</a:t>
            </a:r>
          </a:p>
        </p:txBody>
      </p:sp>
      <p:pic>
        <p:nvPicPr>
          <p:cNvPr id="3" name="Picture 2">
            <a:extLst>
              <a:ext uri="{FF2B5EF4-FFF2-40B4-BE49-F238E27FC236}">
                <a16:creationId xmlns:a16="http://schemas.microsoft.com/office/drawing/2014/main" id="{19FDFEAB-E51A-AA91-6229-61A38448B205}"/>
              </a:ext>
            </a:extLst>
          </p:cNvPr>
          <p:cNvPicPr>
            <a:picLocks noChangeAspect="1"/>
          </p:cNvPicPr>
          <p:nvPr/>
        </p:nvPicPr>
        <p:blipFill>
          <a:blip r:embed="rId2"/>
          <a:stretch>
            <a:fillRect/>
          </a:stretch>
        </p:blipFill>
        <p:spPr>
          <a:xfrm>
            <a:off x="1154956" y="631597"/>
            <a:ext cx="9110834" cy="4150324"/>
          </a:xfrm>
          <a:prstGeom prst="rect">
            <a:avLst/>
          </a:prstGeom>
        </p:spPr>
      </p:pic>
    </p:spTree>
    <p:extLst>
      <p:ext uri="{BB962C8B-B14F-4D97-AF65-F5344CB8AC3E}">
        <p14:creationId xmlns:p14="http://schemas.microsoft.com/office/powerpoint/2010/main" val="333860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Title 1">
            <a:extLst>
              <a:ext uri="{FF2B5EF4-FFF2-40B4-BE49-F238E27FC236}">
                <a16:creationId xmlns:a16="http://schemas.microsoft.com/office/drawing/2014/main" id="{D822E0F3-0749-2D11-4807-D557D8CD4EBC}"/>
              </a:ext>
            </a:extLst>
          </p:cNvPr>
          <p:cNvSpPr>
            <a:spLocks noGrp="1"/>
          </p:cNvSpPr>
          <p:nvPr>
            <p:ph type="title"/>
          </p:nvPr>
        </p:nvSpPr>
        <p:spPr>
          <a:xfrm>
            <a:off x="1154954" y="1447800"/>
            <a:ext cx="3401064" cy="1447800"/>
          </a:xfrm>
        </p:spPr>
        <p:txBody>
          <a:bodyPr/>
          <a:lstStyle/>
          <a:p>
            <a:r>
              <a:rPr lang="en-US" b="1" dirty="0"/>
              <a:t>Social Media Penetration</a:t>
            </a:r>
          </a:p>
        </p:txBody>
      </p:sp>
      <p:sp>
        <p:nvSpPr>
          <p:cNvPr id="10249" name="Text Placeholder 3">
            <a:extLst>
              <a:ext uri="{FF2B5EF4-FFF2-40B4-BE49-F238E27FC236}">
                <a16:creationId xmlns:a16="http://schemas.microsoft.com/office/drawing/2014/main" id="{565BB8BB-B57B-CAEC-F271-0EDFC96ECB54}"/>
              </a:ext>
            </a:extLst>
          </p:cNvPr>
          <p:cNvSpPr>
            <a:spLocks noGrp="1"/>
          </p:cNvSpPr>
          <p:nvPr>
            <p:ph type="body" sz="half" idx="2"/>
          </p:nvPr>
        </p:nvSpPr>
        <p:spPr>
          <a:xfrm>
            <a:off x="1154954" y="3129280"/>
            <a:ext cx="3401063" cy="2895599"/>
          </a:xfrm>
        </p:spPr>
        <p:txBody>
          <a:bodyPr>
            <a:normAutofit lnSpcReduction="10000"/>
          </a:bodyPr>
          <a:lstStyle/>
          <a:p>
            <a:r>
              <a:rPr lang="en-US" sz="1800" dirty="0"/>
              <a:t>62 percent of global consumers say they use YouTube.</a:t>
            </a:r>
          </a:p>
          <a:p>
            <a:r>
              <a:rPr lang="en-US" sz="1800" dirty="0"/>
              <a:t>Acting as one of Google’s subsidiaries, YouTube has provided fast and easy video access to users with the ability to share videos frequently—growing beyond expectation.</a:t>
            </a:r>
          </a:p>
        </p:txBody>
      </p:sp>
      <p:pic>
        <p:nvPicPr>
          <p:cNvPr id="3" name="Picture 2">
            <a:extLst>
              <a:ext uri="{FF2B5EF4-FFF2-40B4-BE49-F238E27FC236}">
                <a16:creationId xmlns:a16="http://schemas.microsoft.com/office/drawing/2014/main" id="{B686A8C8-4EC5-1CCE-4B4A-0D6A85BD7BC6}"/>
              </a:ext>
            </a:extLst>
          </p:cNvPr>
          <p:cNvPicPr>
            <a:picLocks noChangeAspect="1"/>
          </p:cNvPicPr>
          <p:nvPr/>
        </p:nvPicPr>
        <p:blipFill rotWithShape="1">
          <a:blip r:embed="rId2"/>
          <a:srcRect r="-112" b="48041"/>
          <a:stretch/>
        </p:blipFill>
        <p:spPr>
          <a:xfrm>
            <a:off x="4556017" y="171790"/>
            <a:ext cx="5348001" cy="651442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C13DCE5-3663-939E-4A1E-5BC6AF901710}"/>
                  </a:ext>
                </a:extLst>
              </p14:cNvPr>
              <p14:cNvContentPartPr/>
              <p14:nvPr/>
            </p14:nvContentPartPr>
            <p14:xfrm>
              <a:off x="4810860" y="6387165"/>
              <a:ext cx="4264920" cy="382320"/>
            </p14:xfrm>
          </p:contentPart>
        </mc:Choice>
        <mc:Fallback>
          <p:pic>
            <p:nvPicPr>
              <p:cNvPr id="5" name="Ink 4">
                <a:extLst>
                  <a:ext uri="{FF2B5EF4-FFF2-40B4-BE49-F238E27FC236}">
                    <a16:creationId xmlns:a16="http://schemas.microsoft.com/office/drawing/2014/main" id="{BC13DCE5-3663-939E-4A1E-5BC6AF901710}"/>
                  </a:ext>
                </a:extLst>
              </p:cNvPr>
              <p:cNvPicPr/>
              <p:nvPr/>
            </p:nvPicPr>
            <p:blipFill>
              <a:blip r:embed="rId4"/>
              <a:stretch>
                <a:fillRect/>
              </a:stretch>
            </p:blipFill>
            <p:spPr>
              <a:xfrm>
                <a:off x="4801860" y="6378525"/>
                <a:ext cx="4282560" cy="399960"/>
              </a:xfrm>
              <a:prstGeom prst="rect">
                <a:avLst/>
              </a:prstGeom>
            </p:spPr>
          </p:pic>
        </mc:Fallback>
      </mc:AlternateContent>
    </p:spTree>
    <p:extLst>
      <p:ext uri="{BB962C8B-B14F-4D97-AF65-F5344CB8AC3E}">
        <p14:creationId xmlns:p14="http://schemas.microsoft.com/office/powerpoint/2010/main" val="291256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itle 1">
            <a:extLst>
              <a:ext uri="{FF2B5EF4-FFF2-40B4-BE49-F238E27FC236}">
                <a16:creationId xmlns:a16="http://schemas.microsoft.com/office/drawing/2014/main" id="{7C3B267A-3351-7B0F-506C-BAF22D63A86C}"/>
              </a:ext>
            </a:extLst>
          </p:cNvPr>
          <p:cNvSpPr>
            <a:spLocks noGrp="1"/>
          </p:cNvSpPr>
          <p:nvPr>
            <p:ph type="title"/>
          </p:nvPr>
        </p:nvSpPr>
        <p:spPr>
          <a:xfrm>
            <a:off x="646111" y="452718"/>
            <a:ext cx="9404723" cy="1400530"/>
          </a:xfrm>
        </p:spPr>
        <p:txBody>
          <a:bodyPr/>
          <a:lstStyle/>
          <a:p>
            <a:r>
              <a:rPr lang="en-US" dirty="0"/>
              <a:t>YouTube is the 2nd most popular search engine after Google</a:t>
            </a:r>
          </a:p>
        </p:txBody>
      </p:sp>
      <p:pic>
        <p:nvPicPr>
          <p:cNvPr id="11266" name="Picture 2" descr="youtube statistics graphic3">
            <a:extLst>
              <a:ext uri="{FF2B5EF4-FFF2-40B4-BE49-F238E27FC236}">
                <a16:creationId xmlns:a16="http://schemas.microsoft.com/office/drawing/2014/main" id="{A4125860-105E-DB50-36DB-C4AC549838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3312" y="2762619"/>
            <a:ext cx="4396339" cy="2791675"/>
          </a:xfrm>
          <a:prstGeom prst="rect">
            <a:avLst/>
          </a:prstGeom>
          <a:solidFill>
            <a:srgbClr val="FFFFFF"/>
          </a:solidFill>
        </p:spPr>
      </p:pic>
      <p:sp>
        <p:nvSpPr>
          <p:cNvPr id="11273" name="Content Placeholder 3">
            <a:extLst>
              <a:ext uri="{FF2B5EF4-FFF2-40B4-BE49-F238E27FC236}">
                <a16:creationId xmlns:a16="http://schemas.microsoft.com/office/drawing/2014/main" id="{3AB13F40-9DD4-DC42-08A8-B010EB3169A2}"/>
              </a:ext>
            </a:extLst>
          </p:cNvPr>
          <p:cNvSpPr>
            <a:spLocks noGrp="1"/>
          </p:cNvSpPr>
          <p:nvPr>
            <p:ph sz="half" idx="2"/>
          </p:nvPr>
        </p:nvSpPr>
        <p:spPr>
          <a:xfrm>
            <a:off x="5654493" y="2056092"/>
            <a:ext cx="4396341" cy="4200245"/>
          </a:xfrm>
        </p:spPr>
        <p:txBody>
          <a:bodyPr>
            <a:normAutofit lnSpcReduction="10000"/>
          </a:bodyPr>
          <a:lstStyle/>
          <a:p>
            <a:r>
              <a:rPr lang="en-US" dirty="0"/>
              <a:t>YouTube receives more searches per month than the likes of Microsoft Bing, Yahoo, AOL, and Ask.com combined.</a:t>
            </a:r>
          </a:p>
          <a:p>
            <a:r>
              <a:rPr lang="en-US" dirty="0"/>
              <a:t>YouTube viewers watch over one billion hours of videos on its platform every single day and are responsible for generating billions and billions of views.</a:t>
            </a:r>
          </a:p>
          <a:p>
            <a:r>
              <a:rPr lang="en-US" dirty="0"/>
              <a:t>The mobile-friendliness of the YouTube app is one of its most appealing factors and something influencers and brands take advantage of when advertising on YouTube.</a:t>
            </a:r>
          </a:p>
        </p:txBody>
      </p:sp>
    </p:spTree>
    <p:extLst>
      <p:ext uri="{BB962C8B-B14F-4D97-AF65-F5344CB8AC3E}">
        <p14:creationId xmlns:p14="http://schemas.microsoft.com/office/powerpoint/2010/main" val="112911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FBA3AAF9-A3A4-7DAC-C9C4-6E9B4483765B}"/>
              </a:ext>
            </a:extLst>
          </p:cNvPr>
          <p:cNvSpPr>
            <a:spLocks noGrp="1"/>
          </p:cNvSpPr>
          <p:nvPr>
            <p:ph type="title"/>
          </p:nvPr>
        </p:nvSpPr>
        <p:spPr>
          <a:xfrm>
            <a:off x="646111" y="452718"/>
            <a:ext cx="9404723" cy="1400530"/>
          </a:xfrm>
        </p:spPr>
        <p:txBody>
          <a:bodyPr/>
          <a:lstStyle/>
          <a:p>
            <a:r>
              <a:rPr lang="en-US" dirty="0"/>
              <a:t>Most Subscribed YouTube Channels</a:t>
            </a:r>
          </a:p>
        </p:txBody>
      </p:sp>
      <p:pic>
        <p:nvPicPr>
          <p:cNvPr id="1026" name="Picture 2">
            <a:extLst>
              <a:ext uri="{FF2B5EF4-FFF2-40B4-BE49-F238E27FC236}">
                <a16:creationId xmlns:a16="http://schemas.microsoft.com/office/drawing/2014/main" id="{9B0D6D12-140C-8269-59E5-C12CF14515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3312" y="2139730"/>
            <a:ext cx="4396339" cy="403745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3" name="Picture 2" descr="A person holding a guitar&#10;&#10;Description automatically generated with medium confidence">
            <a:extLst>
              <a:ext uri="{FF2B5EF4-FFF2-40B4-BE49-F238E27FC236}">
                <a16:creationId xmlns:a16="http://schemas.microsoft.com/office/drawing/2014/main" id="{14CB1E1A-23EF-6CA0-6768-5FA1C30D1E2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869671" y="1268650"/>
            <a:ext cx="2362325" cy="1574883"/>
          </a:xfrm>
          <a:prstGeom prst="rect">
            <a:avLst/>
          </a:prstGeom>
        </p:spPr>
      </p:pic>
      <p:sp>
        <p:nvSpPr>
          <p:cNvPr id="4" name="TextBox 3">
            <a:extLst>
              <a:ext uri="{FF2B5EF4-FFF2-40B4-BE49-F238E27FC236}">
                <a16:creationId xmlns:a16="http://schemas.microsoft.com/office/drawing/2014/main" id="{2F9A1C9D-A311-3325-95BE-3DCB042A3AE3}"/>
              </a:ext>
            </a:extLst>
          </p:cNvPr>
          <p:cNvSpPr txBox="1"/>
          <p:nvPr/>
        </p:nvSpPr>
        <p:spPr>
          <a:xfrm>
            <a:off x="9341962" y="2861711"/>
            <a:ext cx="2220924" cy="369332"/>
          </a:xfrm>
          <a:prstGeom prst="rect">
            <a:avLst/>
          </a:prstGeom>
          <a:noFill/>
        </p:spPr>
        <p:txBody>
          <a:bodyPr wrap="square" rtlCol="0">
            <a:spAutoFit/>
          </a:bodyPr>
          <a:lstStyle/>
          <a:p>
            <a:r>
              <a:rPr lang="en-US" sz="900" dirty="0">
                <a:hlinkClick r:id="rId4" tooltip="https://www.theshieldofwrestling.com/tag/wwe-universal-championship/"/>
              </a:rPr>
              <a:t>This Photo</a:t>
            </a:r>
            <a:r>
              <a:rPr lang="en-US" sz="900" dirty="0"/>
              <a:t> by Unknown Author is licensed under </a:t>
            </a:r>
            <a:r>
              <a:rPr lang="en-US" sz="900" dirty="0">
                <a:hlinkClick r:id="rId5" tooltip="https://creativecommons.org/licenses/by-nd/3.0/"/>
              </a:rPr>
              <a:t>CC BY-ND</a:t>
            </a:r>
            <a:endParaRPr lang="en-US" sz="900" dirty="0"/>
          </a:p>
        </p:txBody>
      </p:sp>
      <p:pic>
        <p:nvPicPr>
          <p:cNvPr id="6" name="Picture 5" descr="A person wearing headphones">
            <a:extLst>
              <a:ext uri="{FF2B5EF4-FFF2-40B4-BE49-F238E27FC236}">
                <a16:creationId xmlns:a16="http://schemas.microsoft.com/office/drawing/2014/main" id="{6A54F3A5-B04C-9401-30B6-A640DFB2F7D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617198" y="3286183"/>
            <a:ext cx="3357592" cy="1865329"/>
          </a:xfrm>
          <a:prstGeom prst="rect">
            <a:avLst/>
          </a:prstGeom>
        </p:spPr>
      </p:pic>
      <p:sp>
        <p:nvSpPr>
          <p:cNvPr id="7" name="TextBox 6">
            <a:extLst>
              <a:ext uri="{FF2B5EF4-FFF2-40B4-BE49-F238E27FC236}">
                <a16:creationId xmlns:a16="http://schemas.microsoft.com/office/drawing/2014/main" id="{728D5577-4249-1958-B8E8-10BC871AF5B3}"/>
              </a:ext>
            </a:extLst>
          </p:cNvPr>
          <p:cNvSpPr txBox="1"/>
          <p:nvPr/>
        </p:nvSpPr>
        <p:spPr>
          <a:xfrm>
            <a:off x="10077252" y="5307003"/>
            <a:ext cx="1897538" cy="369332"/>
          </a:xfrm>
          <a:prstGeom prst="rect">
            <a:avLst/>
          </a:prstGeom>
          <a:noFill/>
        </p:spPr>
        <p:txBody>
          <a:bodyPr wrap="square" rtlCol="0">
            <a:spAutoFit/>
          </a:bodyPr>
          <a:lstStyle/>
          <a:p>
            <a:r>
              <a:rPr lang="en-US" sz="900">
                <a:hlinkClick r:id="rId7" tooltip="https://clipset.com/hackean-impresoras-pewdiepie/"/>
              </a:rPr>
              <a:t>This Photo</a:t>
            </a:r>
            <a:r>
              <a:rPr lang="en-US" sz="900"/>
              <a:t> by Unknown Author is licensed under </a:t>
            </a:r>
            <a:r>
              <a:rPr lang="en-US" sz="900">
                <a:hlinkClick r:id="rId8" tooltip="https://creativecommons.org/licenses/by-nc-sa/3.0/"/>
              </a:rPr>
              <a:t>CC BY-SA-NC</a:t>
            </a:r>
            <a:endParaRPr lang="en-US" sz="900"/>
          </a:p>
        </p:txBody>
      </p:sp>
      <p:pic>
        <p:nvPicPr>
          <p:cNvPr id="9" name="Picture 8" descr="A picture containing table, indoor, desk, paper&#10;&#10;Description automatically generated">
            <a:extLst>
              <a:ext uri="{FF2B5EF4-FFF2-40B4-BE49-F238E27FC236}">
                <a16:creationId xmlns:a16="http://schemas.microsoft.com/office/drawing/2014/main" id="{A4B2D09F-A87D-5D6A-9BA7-91100B05B7A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945812" y="3907173"/>
            <a:ext cx="2784685" cy="1611238"/>
          </a:xfrm>
          <a:prstGeom prst="rect">
            <a:avLst/>
          </a:prstGeom>
        </p:spPr>
      </p:pic>
      <p:sp>
        <p:nvSpPr>
          <p:cNvPr id="10" name="TextBox 9">
            <a:extLst>
              <a:ext uri="{FF2B5EF4-FFF2-40B4-BE49-F238E27FC236}">
                <a16:creationId xmlns:a16="http://schemas.microsoft.com/office/drawing/2014/main" id="{1C589E4A-A7E9-55EA-3C23-4611630FCA13}"/>
              </a:ext>
            </a:extLst>
          </p:cNvPr>
          <p:cNvSpPr txBox="1"/>
          <p:nvPr/>
        </p:nvSpPr>
        <p:spPr>
          <a:xfrm>
            <a:off x="5945812" y="5693461"/>
            <a:ext cx="2784685" cy="369332"/>
          </a:xfrm>
          <a:prstGeom prst="rect">
            <a:avLst/>
          </a:prstGeom>
          <a:noFill/>
        </p:spPr>
        <p:txBody>
          <a:bodyPr wrap="square" rtlCol="0">
            <a:spAutoFit/>
          </a:bodyPr>
          <a:lstStyle/>
          <a:p>
            <a:r>
              <a:rPr lang="en-US" sz="900" dirty="0">
                <a:hlinkClick r:id="rId10" tooltip="https://margotpottertheimpatientcrafter.blogspot.com/2012/12/DIY-Perler-Beads-Necklace.html"/>
              </a:rPr>
              <a:t>This Photo</a:t>
            </a:r>
            <a:r>
              <a:rPr lang="en-US" sz="900" dirty="0"/>
              <a:t> by Unknown Author is licensed under </a:t>
            </a:r>
            <a:r>
              <a:rPr lang="en-US" sz="900" dirty="0">
                <a:hlinkClick r:id="rId11" tooltip="https://creativecommons.org/licenses/by-nc-nd/3.0/"/>
              </a:rPr>
              <a:t>CC BY-NC-ND</a:t>
            </a:r>
            <a:endParaRPr lang="en-US" sz="900" dirty="0"/>
          </a:p>
        </p:txBody>
      </p:sp>
      <p:sp>
        <p:nvSpPr>
          <p:cNvPr id="1033" name="Content Placeholder 3">
            <a:extLst>
              <a:ext uri="{FF2B5EF4-FFF2-40B4-BE49-F238E27FC236}">
                <a16:creationId xmlns:a16="http://schemas.microsoft.com/office/drawing/2014/main" id="{0D01A0B5-9B87-973F-126B-39F5580D9FB2}"/>
              </a:ext>
            </a:extLst>
          </p:cNvPr>
          <p:cNvSpPr>
            <a:spLocks noGrp="1"/>
          </p:cNvSpPr>
          <p:nvPr>
            <p:ph sz="half" idx="2"/>
          </p:nvPr>
        </p:nvSpPr>
        <p:spPr>
          <a:xfrm>
            <a:off x="5680911" y="804508"/>
            <a:ext cx="4396341" cy="4200245"/>
          </a:xfrm>
        </p:spPr>
        <p:txBody>
          <a:bodyPr/>
          <a:lstStyle/>
          <a:p>
            <a:r>
              <a:rPr lang="en-US" b="1" dirty="0"/>
              <a:t>To the left is a bar chart of the most subscribed YouTube channels as of 2022. The most followed YouTube channel, @tseries holds a whopping 212.1 million subscribers, with @checkgate coming in second at just over half of that—132.1 million.</a:t>
            </a:r>
          </a:p>
          <a:p>
            <a:r>
              <a:rPr lang="en-US" b="1" dirty="0"/>
              <a:t>My personal favorites, PewDiePie, </a:t>
            </a:r>
            <a:r>
              <a:rPr lang="en-US" b="1" dirty="0" err="1"/>
              <a:t>WWEFanNation</a:t>
            </a:r>
            <a:r>
              <a:rPr lang="en-US" b="1" dirty="0"/>
              <a:t>, and 5-Minute Crafts have also made the top 20 list of most subscribed YouTube Channels.</a:t>
            </a:r>
          </a:p>
        </p:txBody>
      </p:sp>
    </p:spTree>
    <p:extLst>
      <p:ext uri="{BB962C8B-B14F-4D97-AF65-F5344CB8AC3E}">
        <p14:creationId xmlns:p14="http://schemas.microsoft.com/office/powerpoint/2010/main" val="9095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A3556B-0D4A-CE4C-D97D-686144B217CA}"/>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5813778" y="0"/>
            <a:ext cx="6378222" cy="6858000"/>
          </a:xfrm>
          <a:prstGeom prst="rect">
            <a:avLst/>
          </a:prstGeom>
        </p:spPr>
      </p:pic>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fontScale="90000"/>
          </a:bodyPr>
          <a:lstStyle/>
          <a:p>
            <a:r>
              <a:rPr lang="en-US" dirty="0"/>
              <a:t>Social Media Platforms Analyzed</a:t>
            </a: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668450241"/>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2914B7A9-5142-AA61-6630-EBAF467C0674}"/>
              </a:ext>
            </a:extLst>
          </p:cNvPr>
          <p:cNvSpPr txBox="1"/>
          <p:nvPr/>
        </p:nvSpPr>
        <p:spPr>
          <a:xfrm>
            <a:off x="5813778" y="6627168"/>
            <a:ext cx="6378222" cy="230832"/>
          </a:xfrm>
          <a:prstGeom prst="rect">
            <a:avLst/>
          </a:prstGeom>
          <a:noFill/>
        </p:spPr>
        <p:txBody>
          <a:bodyPr wrap="square" rtlCol="0">
            <a:spAutoFit/>
          </a:bodyPr>
          <a:lstStyle/>
          <a:p>
            <a:r>
              <a:rPr lang="en-US" sz="900" dirty="0">
                <a:hlinkClick r:id="rId5" tooltip="https://www.bauer-power.net/2019/04/how-to-deleted-online-social-media.html"/>
              </a:rPr>
              <a:t>This Photo</a:t>
            </a:r>
            <a:r>
              <a:rPr lang="en-US" sz="900" dirty="0"/>
              <a:t> by Unknown Author is licensed under </a:t>
            </a:r>
            <a:r>
              <a:rPr lang="en-US" sz="900" dirty="0">
                <a:hlinkClick r:id="rId11" tooltip="https://creativecommons.org/licenses/by-nc-sa/3.0/"/>
              </a:rPr>
              <a:t>CC BY-SA-NC</a:t>
            </a:r>
            <a:endParaRPr lang="en-US" sz="900" dirty="0"/>
          </a:p>
        </p:txBody>
      </p:sp>
    </p:spTree>
    <p:extLst>
      <p:ext uri="{BB962C8B-B14F-4D97-AF65-F5344CB8AC3E}">
        <p14:creationId xmlns:p14="http://schemas.microsoft.com/office/powerpoint/2010/main" val="233388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5941C9AD-53ED-727F-B15C-B9D73321DAD9}"/>
              </a:ext>
            </a:extLst>
          </p:cNvPr>
          <p:cNvSpPr>
            <a:spLocks noGrp="1"/>
          </p:cNvSpPr>
          <p:nvPr>
            <p:ph type="title"/>
          </p:nvPr>
        </p:nvSpPr>
        <p:spPr>
          <a:xfrm>
            <a:off x="1154954" y="1447800"/>
            <a:ext cx="3401064" cy="1447800"/>
          </a:xfrm>
        </p:spPr>
        <p:txBody>
          <a:bodyPr/>
          <a:lstStyle/>
          <a:p>
            <a:r>
              <a:rPr lang="en-US" dirty="0"/>
              <a:t>Number of YouTube subscribers per Country</a:t>
            </a:r>
          </a:p>
        </p:txBody>
      </p:sp>
      <p:pic>
        <p:nvPicPr>
          <p:cNvPr id="2050" name="Picture 2">
            <a:extLst>
              <a:ext uri="{FF2B5EF4-FFF2-40B4-BE49-F238E27FC236}">
                <a16:creationId xmlns:a16="http://schemas.microsoft.com/office/drawing/2014/main" id="{13079B31-2FC1-8FD4-0D6B-68340E30CD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7510" y="1447800"/>
            <a:ext cx="5130208" cy="4572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057" name="Text Placeholder 3">
            <a:extLst>
              <a:ext uri="{FF2B5EF4-FFF2-40B4-BE49-F238E27FC236}">
                <a16:creationId xmlns:a16="http://schemas.microsoft.com/office/drawing/2014/main" id="{52787E32-85CD-D281-FA8D-5EBF0E1FAE08}"/>
              </a:ext>
            </a:extLst>
          </p:cNvPr>
          <p:cNvSpPr>
            <a:spLocks noGrp="1"/>
          </p:cNvSpPr>
          <p:nvPr>
            <p:ph type="body" sz="half" idx="2"/>
          </p:nvPr>
        </p:nvSpPr>
        <p:spPr>
          <a:xfrm>
            <a:off x="1154954" y="3129280"/>
            <a:ext cx="3401063" cy="2895599"/>
          </a:xfrm>
        </p:spPr>
        <p:txBody>
          <a:bodyPr/>
          <a:lstStyle/>
          <a:p>
            <a:r>
              <a:rPr lang="en-US" dirty="0"/>
              <a:t>In a list of the top 20 nations that utilize YouTube, the number of subscribers per country was analyzed from the YouTube dataset.</a:t>
            </a:r>
          </a:p>
          <a:p>
            <a:r>
              <a:rPr lang="en-US" dirty="0"/>
              <a:t>Ecuador, France, India, and Pakistan were among the top four countries with the highest numbers of YouTube subscribers globally.</a:t>
            </a:r>
          </a:p>
          <a:p>
            <a:r>
              <a:rPr lang="en-US" dirty="0"/>
              <a:t>The least number of YouTube subscribers per country came from Morocco, Cyprus, and Peru.</a:t>
            </a:r>
          </a:p>
        </p:txBody>
      </p:sp>
    </p:spTree>
    <p:extLst>
      <p:ext uri="{BB962C8B-B14F-4D97-AF65-F5344CB8AC3E}">
        <p14:creationId xmlns:p14="http://schemas.microsoft.com/office/powerpoint/2010/main" val="215270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76BDB81C-D541-055C-F255-4286E4715347}"/>
              </a:ext>
            </a:extLst>
          </p:cNvPr>
          <p:cNvSpPr>
            <a:spLocks noGrp="1"/>
          </p:cNvSpPr>
          <p:nvPr>
            <p:ph type="title"/>
          </p:nvPr>
        </p:nvSpPr>
        <p:spPr>
          <a:xfrm>
            <a:off x="1154954" y="1447800"/>
            <a:ext cx="3401064" cy="1447800"/>
          </a:xfrm>
        </p:spPr>
        <p:txBody>
          <a:bodyPr/>
          <a:lstStyle/>
          <a:p>
            <a:r>
              <a:rPr lang="en-US" dirty="0"/>
              <a:t>Number of Famous YouTube Channels from Different Countries</a:t>
            </a:r>
          </a:p>
        </p:txBody>
      </p:sp>
      <p:pic>
        <p:nvPicPr>
          <p:cNvPr id="3074" name="Picture 2">
            <a:extLst>
              <a:ext uri="{FF2B5EF4-FFF2-40B4-BE49-F238E27FC236}">
                <a16:creationId xmlns:a16="http://schemas.microsoft.com/office/drawing/2014/main" id="{EBF0E71B-E078-0B69-B15F-82E5EEAAB5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4616" y="1509806"/>
            <a:ext cx="5195997" cy="444798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081" name="Text Placeholder 3">
            <a:extLst>
              <a:ext uri="{FF2B5EF4-FFF2-40B4-BE49-F238E27FC236}">
                <a16:creationId xmlns:a16="http://schemas.microsoft.com/office/drawing/2014/main" id="{CF87755C-5A27-69B4-DF4C-7387A1F5FB68}"/>
              </a:ext>
            </a:extLst>
          </p:cNvPr>
          <p:cNvSpPr>
            <a:spLocks noGrp="1"/>
          </p:cNvSpPr>
          <p:nvPr>
            <p:ph type="body" sz="half" idx="2"/>
          </p:nvPr>
        </p:nvSpPr>
        <p:spPr>
          <a:xfrm>
            <a:off x="1154954" y="3129280"/>
            <a:ext cx="3401063" cy="2895599"/>
          </a:xfrm>
        </p:spPr>
        <p:txBody>
          <a:bodyPr>
            <a:normAutofit fontScale="92500" lnSpcReduction="10000"/>
          </a:bodyPr>
          <a:lstStyle/>
          <a:p>
            <a:r>
              <a:rPr lang="en-US" dirty="0"/>
              <a:t>Most of the high-ranking YouTube channels in terms of popularity come from the United States in the list of top 20 nations with the most notable YouTubers.</a:t>
            </a:r>
          </a:p>
          <a:p>
            <a:r>
              <a:rPr lang="en-US" dirty="0"/>
              <a:t>In 2</a:t>
            </a:r>
            <a:r>
              <a:rPr lang="en-US" baseline="30000" dirty="0"/>
              <a:t>nd</a:t>
            </a:r>
            <a:r>
              <a:rPr lang="en-US" dirty="0"/>
              <a:t> place comes India, with the least number of popular YouTubers coming from Poland, Singapore, Ecuador, and Cyprus.</a:t>
            </a:r>
          </a:p>
          <a:p>
            <a:r>
              <a:rPr lang="en-US" dirty="0"/>
              <a:t>In 3</a:t>
            </a:r>
            <a:r>
              <a:rPr lang="en-US" baseline="30000" dirty="0"/>
              <a:t>rd</a:t>
            </a:r>
            <a:r>
              <a:rPr lang="en-US" dirty="0"/>
              <a:t> place comes Brazil for the country with the 3</a:t>
            </a:r>
            <a:r>
              <a:rPr lang="en-US" baseline="30000" dirty="0"/>
              <a:t>rd</a:t>
            </a:r>
            <a:r>
              <a:rPr lang="en-US" dirty="0"/>
              <a:t> highest number of notable YouTubers that have made it into this 2022 YouTube dataset.</a:t>
            </a:r>
          </a:p>
        </p:txBody>
      </p:sp>
    </p:spTree>
    <p:extLst>
      <p:ext uri="{BB962C8B-B14F-4D97-AF65-F5344CB8AC3E}">
        <p14:creationId xmlns:p14="http://schemas.microsoft.com/office/powerpoint/2010/main" val="289154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790541" y="1450259"/>
            <a:ext cx="3753599" cy="1442153"/>
          </a:xfrm>
        </p:spPr>
        <p:txBody>
          <a:bodyPr vert="horz" lIns="91440" tIns="45720" rIns="91440" bIns="45720" rtlCol="0" anchor="t">
            <a:normAutofit/>
          </a:bodyPr>
          <a:lstStyle/>
          <a:p>
            <a:r>
              <a:rPr lang="en-US" sz="3300" dirty="0"/>
              <a:t>Analyzing TikTok</a:t>
            </a:r>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graphicFrame>
        <p:nvGraphicFramePr>
          <p:cNvPr id="14" name="Diagram 13" descr="Pie chart">
            <a:extLst>
              <a:ext uri="{FF2B5EF4-FFF2-40B4-BE49-F238E27FC236}">
                <a16:creationId xmlns:a16="http://schemas.microsoft.com/office/drawing/2014/main" id="{BB7631D3-885A-4D6E-809B-E28CCF5B91A7}"/>
              </a:ext>
            </a:extLst>
          </p:cNvPr>
          <p:cNvGraphicFramePr/>
          <p:nvPr>
            <p:extLst>
              <p:ext uri="{D42A27DB-BD31-4B8C-83A1-F6EECF244321}">
                <p14:modId xmlns:p14="http://schemas.microsoft.com/office/powerpoint/2010/main" val="2083128979"/>
              </p:ext>
            </p:extLst>
          </p:nvPr>
        </p:nvGraphicFramePr>
        <p:xfrm>
          <a:off x="7140442" y="2411896"/>
          <a:ext cx="5051558" cy="44461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7356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2CBE39-E47F-FFE9-724A-CF3394680B7E}"/>
              </a:ext>
            </a:extLst>
          </p:cNvPr>
          <p:cNvSpPr>
            <a:spLocks noGrp="1"/>
          </p:cNvSpPr>
          <p:nvPr>
            <p:ph type="title"/>
          </p:nvPr>
        </p:nvSpPr>
        <p:spPr>
          <a:xfrm>
            <a:off x="646111" y="452718"/>
            <a:ext cx="9404723" cy="1400530"/>
          </a:xfrm>
        </p:spPr>
        <p:txBody>
          <a:bodyPr anchor="t">
            <a:normAutofit/>
          </a:bodyPr>
          <a:lstStyle/>
          <a:p>
            <a:r>
              <a:rPr lang="en-US" dirty="0"/>
              <a:t>How Many Users Does TikTok Have?</a:t>
            </a:r>
          </a:p>
        </p:txBody>
      </p:sp>
      <p:sp>
        <p:nvSpPr>
          <p:cNvPr id="10" name="Text Placeholder 3">
            <a:extLst>
              <a:ext uri="{FF2B5EF4-FFF2-40B4-BE49-F238E27FC236}">
                <a16:creationId xmlns:a16="http://schemas.microsoft.com/office/drawing/2014/main" id="{B34C8987-2EC5-373E-7AFD-3E4A2D6DE8EF}"/>
              </a:ext>
            </a:extLst>
          </p:cNvPr>
          <p:cNvSpPr>
            <a:spLocks noGrp="1"/>
          </p:cNvSpPr>
          <p:nvPr>
            <p:ph sz="half" idx="1"/>
          </p:nvPr>
        </p:nvSpPr>
        <p:spPr>
          <a:xfrm>
            <a:off x="1103312" y="2060575"/>
            <a:ext cx="4396339" cy="4195763"/>
          </a:xfrm>
        </p:spPr>
        <p:txBody>
          <a:bodyPr>
            <a:normAutofit/>
          </a:bodyPr>
          <a:lstStyle/>
          <a:p>
            <a:r>
              <a:rPr lang="en-US" dirty="0"/>
              <a:t>Launched in September 2016, TikTok's explosion in popularity has been notable amidst social media platforms and users everywhere.</a:t>
            </a:r>
          </a:p>
          <a:p>
            <a:r>
              <a:rPr lang="en-US" dirty="0"/>
              <a:t>The latest TikTok statistics as of July 2022 state that the platform has over one billion monthly active users worldwide, making it the 7</a:t>
            </a:r>
            <a:r>
              <a:rPr lang="en-US" baseline="30000" dirty="0"/>
              <a:t>th</a:t>
            </a:r>
            <a:r>
              <a:rPr lang="en-US" dirty="0"/>
              <a:t> most popular social media platform in terms of users, ahead of others that have been around much longer such as Snapchat, Pinterest, and Twitter.</a:t>
            </a:r>
          </a:p>
        </p:txBody>
      </p:sp>
      <p:pic>
        <p:nvPicPr>
          <p:cNvPr id="5122" name="Picture 2" descr="TikTok users worldwide (2020-2025)">
            <a:extLst>
              <a:ext uri="{FF2B5EF4-FFF2-40B4-BE49-F238E27FC236}">
                <a16:creationId xmlns:a16="http://schemas.microsoft.com/office/drawing/2014/main" id="{05F04F24-4452-264E-3EE7-AA93D9407A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4493" y="2059160"/>
            <a:ext cx="4396341" cy="419410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67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9645C-F63A-6508-624A-6A5E479E6313}"/>
              </a:ext>
            </a:extLst>
          </p:cNvPr>
          <p:cNvSpPr>
            <a:spLocks noGrp="1"/>
          </p:cNvSpPr>
          <p:nvPr>
            <p:ph type="title"/>
          </p:nvPr>
        </p:nvSpPr>
        <p:spPr>
          <a:xfrm>
            <a:off x="646111" y="452718"/>
            <a:ext cx="9404723" cy="1400530"/>
          </a:xfrm>
        </p:spPr>
        <p:txBody>
          <a:bodyPr anchor="t">
            <a:normAutofit/>
          </a:bodyPr>
          <a:lstStyle/>
          <a:p>
            <a:r>
              <a:rPr lang="en-US" dirty="0"/>
              <a:t>COMPARISONS</a:t>
            </a:r>
          </a:p>
        </p:txBody>
      </p:sp>
      <p:sp>
        <p:nvSpPr>
          <p:cNvPr id="4" name="Text Placeholder 3">
            <a:extLst>
              <a:ext uri="{FF2B5EF4-FFF2-40B4-BE49-F238E27FC236}">
                <a16:creationId xmlns:a16="http://schemas.microsoft.com/office/drawing/2014/main" id="{BC8D3F29-EECC-9AF5-F632-EBCF5AAFAB20}"/>
              </a:ext>
            </a:extLst>
          </p:cNvPr>
          <p:cNvSpPr>
            <a:spLocks noGrp="1"/>
          </p:cNvSpPr>
          <p:nvPr>
            <p:ph sz="half" idx="1"/>
          </p:nvPr>
        </p:nvSpPr>
        <p:spPr>
          <a:xfrm>
            <a:off x="1103312" y="2060575"/>
            <a:ext cx="4396339" cy="4195763"/>
          </a:xfrm>
        </p:spPr>
        <p:txBody>
          <a:bodyPr>
            <a:normAutofit/>
          </a:bodyPr>
          <a:lstStyle/>
          <a:p>
            <a:r>
              <a:rPr lang="en-US" dirty="0"/>
              <a:t>To give an idea of how other apps performed in comparison with TikTok’s growth, it took Instagram 7.7 years from its launch to hit the one-billion user mark. Facebook, widely known as the king of social media, took 8.7. The only social media platform to reach this milestone quicker than TikTok is Facebook Messenger.</a:t>
            </a:r>
          </a:p>
        </p:txBody>
      </p:sp>
      <p:pic>
        <p:nvPicPr>
          <p:cNvPr id="6146" name="Picture 2" descr="Image result for tiktok instagram and facebook">
            <a:extLst>
              <a:ext uri="{FF2B5EF4-FFF2-40B4-BE49-F238E27FC236}">
                <a16:creationId xmlns:a16="http://schemas.microsoft.com/office/drawing/2014/main" id="{D2A8917B-0323-2F14-5DAD-33B9DAFA0F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8" r="3779"/>
          <a:stretch/>
        </p:blipFill>
        <p:spPr bwMode="auto">
          <a:xfrm>
            <a:off x="5348472" y="2657755"/>
            <a:ext cx="6835686" cy="420024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822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C107-7963-9AC5-3F54-8DF377DA92D7}"/>
              </a:ext>
            </a:extLst>
          </p:cNvPr>
          <p:cNvSpPr>
            <a:spLocks noGrp="1"/>
          </p:cNvSpPr>
          <p:nvPr>
            <p:ph type="title"/>
          </p:nvPr>
        </p:nvSpPr>
        <p:spPr/>
        <p:txBody>
          <a:bodyPr/>
          <a:lstStyle/>
          <a:p>
            <a:r>
              <a:rPr lang="en-US" dirty="0"/>
              <a:t>Most Downloaded App on the Apple App Store</a:t>
            </a:r>
          </a:p>
        </p:txBody>
      </p:sp>
      <p:sp>
        <p:nvSpPr>
          <p:cNvPr id="4" name="Content Placeholder 3">
            <a:extLst>
              <a:ext uri="{FF2B5EF4-FFF2-40B4-BE49-F238E27FC236}">
                <a16:creationId xmlns:a16="http://schemas.microsoft.com/office/drawing/2014/main" id="{394820C2-BC73-9F83-E860-F40068419F0F}"/>
              </a:ext>
            </a:extLst>
          </p:cNvPr>
          <p:cNvSpPr>
            <a:spLocks noGrp="1"/>
          </p:cNvSpPr>
          <p:nvPr>
            <p:ph sz="half" idx="2"/>
          </p:nvPr>
        </p:nvSpPr>
        <p:spPr>
          <a:xfrm>
            <a:off x="6692351" y="2023615"/>
            <a:ext cx="4396339" cy="4094747"/>
          </a:xfrm>
        </p:spPr>
        <p:txBody>
          <a:bodyPr>
            <a:normAutofit fontScale="92500"/>
          </a:bodyPr>
          <a:lstStyle/>
          <a:p>
            <a:r>
              <a:rPr lang="en-US" sz="1600" dirty="0"/>
              <a:t>TikTok is the most downloaded app on the Apple App Store in Q2 2022, with over 60 million downloads in a single quarter on iPhone and iPad devices, beating out CapCut, Google Maps, YouTube, and Instagram, which round out the top five.</a:t>
            </a:r>
          </a:p>
          <a:p>
            <a:r>
              <a:rPr lang="en-US" sz="1600" dirty="0"/>
              <a:t>In comparison, TikTok is the 3</a:t>
            </a:r>
            <a:r>
              <a:rPr lang="en-US" sz="1600" baseline="30000" dirty="0"/>
              <a:t>rd</a:t>
            </a:r>
            <a:r>
              <a:rPr lang="en-US" sz="1600" dirty="0"/>
              <a:t> most downloaded app on Google Play behind Facebook and Instagram with 125 million downloads by Android users in Q2 2022.</a:t>
            </a:r>
          </a:p>
          <a:p>
            <a:r>
              <a:rPr lang="en-US" sz="1600" dirty="0"/>
              <a:t>With around 187 million downloads in Q2 2022 worldwide, TikTok beats Instagram as the most downloaded app worldwide. More impressively, it’s the eighth time in the last ten quarters that TikTok has topped the charts.</a:t>
            </a:r>
          </a:p>
        </p:txBody>
      </p:sp>
      <p:sp>
        <p:nvSpPr>
          <p:cNvPr id="5" name="Text Placeholder 4">
            <a:extLst>
              <a:ext uri="{FF2B5EF4-FFF2-40B4-BE49-F238E27FC236}">
                <a16:creationId xmlns:a16="http://schemas.microsoft.com/office/drawing/2014/main" id="{C9438B5F-86C5-E7F6-2EF1-FA775D09528B}"/>
              </a:ext>
            </a:extLst>
          </p:cNvPr>
          <p:cNvSpPr>
            <a:spLocks noGrp="1"/>
          </p:cNvSpPr>
          <p:nvPr>
            <p:ph type="body" sz="quarter" idx="3"/>
          </p:nvPr>
        </p:nvSpPr>
        <p:spPr>
          <a:xfrm>
            <a:off x="1103312" y="1735484"/>
            <a:ext cx="4396339" cy="576262"/>
          </a:xfrm>
        </p:spPr>
        <p:txBody>
          <a:bodyPr/>
          <a:lstStyle/>
          <a:p>
            <a:r>
              <a:rPr lang="en-US" dirty="0"/>
              <a:t>Statistics</a:t>
            </a:r>
          </a:p>
        </p:txBody>
      </p:sp>
      <p:pic>
        <p:nvPicPr>
          <p:cNvPr id="7170" name="Picture 2" descr="Image result for most downloaded app on the apple app store 2022">
            <a:extLst>
              <a:ext uri="{FF2B5EF4-FFF2-40B4-BE49-F238E27FC236}">
                <a16:creationId xmlns:a16="http://schemas.microsoft.com/office/drawing/2014/main" id="{E74AEC89-CF37-C214-2A9C-9331EF29A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480" y="2023615"/>
            <a:ext cx="2827170" cy="409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5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6DB5DD-E556-C8E7-B987-E91A5B513E53}"/>
              </a:ext>
            </a:extLst>
          </p:cNvPr>
          <p:cNvSpPr>
            <a:spLocks noGrp="1"/>
          </p:cNvSpPr>
          <p:nvPr>
            <p:ph type="title"/>
          </p:nvPr>
        </p:nvSpPr>
        <p:spPr>
          <a:xfrm>
            <a:off x="646111" y="452718"/>
            <a:ext cx="9404723" cy="1400530"/>
          </a:xfrm>
        </p:spPr>
        <p:txBody>
          <a:bodyPr/>
          <a:lstStyle/>
          <a:p>
            <a:r>
              <a:rPr lang="en-US" dirty="0"/>
              <a:t>TikTok’s Permeability &amp; Popularity</a:t>
            </a:r>
          </a:p>
        </p:txBody>
      </p:sp>
      <p:sp>
        <p:nvSpPr>
          <p:cNvPr id="10" name="Content Placeholder 3">
            <a:extLst>
              <a:ext uri="{FF2B5EF4-FFF2-40B4-BE49-F238E27FC236}">
                <a16:creationId xmlns:a16="http://schemas.microsoft.com/office/drawing/2014/main" id="{03FB5DDF-1B26-3EF8-351E-4CF70EA9E49E}"/>
              </a:ext>
            </a:extLst>
          </p:cNvPr>
          <p:cNvSpPr>
            <a:spLocks noGrp="1"/>
          </p:cNvSpPr>
          <p:nvPr>
            <p:ph sz="half" idx="2"/>
          </p:nvPr>
        </p:nvSpPr>
        <p:spPr>
          <a:xfrm>
            <a:off x="5654493" y="2056092"/>
            <a:ext cx="4396341" cy="4200245"/>
          </a:xfrm>
        </p:spPr>
        <p:txBody>
          <a:bodyPr>
            <a:normAutofit fontScale="92500" lnSpcReduction="20000"/>
          </a:bodyPr>
          <a:lstStyle/>
          <a:p>
            <a:r>
              <a:rPr lang="en-US" dirty="0"/>
              <a:t>62 percent of TikTok users in the US are aged between 10 and 29. In comparison, 7.1% of them are over the age of 50.</a:t>
            </a:r>
          </a:p>
          <a:p>
            <a:r>
              <a:rPr lang="en-US" dirty="0"/>
              <a:t>As of 2019, TikTok is available in 155 countries and in 75 languages, covering a large portion of the population.</a:t>
            </a:r>
          </a:p>
          <a:p>
            <a:r>
              <a:rPr lang="en-US" dirty="0"/>
              <a:t>Americans love TikTok—about 26.5 out of the 500 million monthly active users are from the USA, combining downloads of TikTok from both Android and iOS.</a:t>
            </a:r>
          </a:p>
          <a:p>
            <a:r>
              <a:rPr lang="en-US" dirty="0"/>
              <a:t>14.3 million US adults use TikTok as of September 2018 and continues to increase onward</a:t>
            </a:r>
          </a:p>
        </p:txBody>
      </p:sp>
      <p:pic>
        <p:nvPicPr>
          <p:cNvPr id="8194" name="Picture 2" descr="Image result for tiktok app diversity">
            <a:extLst>
              <a:ext uri="{FF2B5EF4-FFF2-40B4-BE49-F238E27FC236}">
                <a16:creationId xmlns:a16="http://schemas.microsoft.com/office/drawing/2014/main" id="{B1B1FD71-65BF-4BBB-12EA-39CC151B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388" y="2315290"/>
            <a:ext cx="4616084" cy="30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3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7" name="Title 1">
            <a:extLst>
              <a:ext uri="{FF2B5EF4-FFF2-40B4-BE49-F238E27FC236}">
                <a16:creationId xmlns:a16="http://schemas.microsoft.com/office/drawing/2014/main" id="{F82702DF-937F-3A45-A523-FEDA4E755F48}"/>
              </a:ext>
            </a:extLst>
          </p:cNvPr>
          <p:cNvSpPr>
            <a:spLocks noGrp="1"/>
          </p:cNvSpPr>
          <p:nvPr>
            <p:ph type="title"/>
          </p:nvPr>
        </p:nvSpPr>
        <p:spPr>
          <a:xfrm>
            <a:off x="646111" y="452718"/>
            <a:ext cx="9404723" cy="1400530"/>
          </a:xfrm>
        </p:spPr>
        <p:txBody>
          <a:bodyPr/>
          <a:lstStyle/>
          <a:p>
            <a:r>
              <a:rPr lang="en-US" dirty="0"/>
              <a:t>Top 20 Most Followed TikTok Accounts</a:t>
            </a:r>
          </a:p>
        </p:txBody>
      </p:sp>
      <p:pic>
        <p:nvPicPr>
          <p:cNvPr id="4100" name="Picture 4">
            <a:extLst>
              <a:ext uri="{FF2B5EF4-FFF2-40B4-BE49-F238E27FC236}">
                <a16:creationId xmlns:a16="http://schemas.microsoft.com/office/drawing/2014/main" id="{9FE11A52-00CB-14B4-E9F1-F8D2C435F2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3312" y="2210855"/>
            <a:ext cx="4396339" cy="389520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118" name="Content Placeholder 3">
            <a:extLst>
              <a:ext uri="{FF2B5EF4-FFF2-40B4-BE49-F238E27FC236}">
                <a16:creationId xmlns:a16="http://schemas.microsoft.com/office/drawing/2014/main" id="{AFAEFEA5-A10E-7D8C-A9B8-6C0510359801}"/>
              </a:ext>
            </a:extLst>
          </p:cNvPr>
          <p:cNvSpPr>
            <a:spLocks noGrp="1"/>
          </p:cNvSpPr>
          <p:nvPr>
            <p:ph sz="half" idx="2"/>
          </p:nvPr>
        </p:nvSpPr>
        <p:spPr>
          <a:xfrm>
            <a:off x="5654493" y="2056092"/>
            <a:ext cx="4396341" cy="4200245"/>
          </a:xfrm>
        </p:spPr>
        <p:txBody>
          <a:bodyPr/>
          <a:lstStyle/>
          <a:p>
            <a:r>
              <a:rPr lang="en-US" dirty="0"/>
              <a:t>Charli D’Amelio (1</a:t>
            </a:r>
            <a:r>
              <a:rPr lang="en-US" baseline="30000" dirty="0"/>
              <a:t>st</a:t>
            </a:r>
            <a:r>
              <a:rPr lang="en-US" dirty="0"/>
              <a:t>)and </a:t>
            </a:r>
            <a:r>
              <a:rPr lang="en-US" dirty="0" err="1"/>
              <a:t>Khabane</a:t>
            </a:r>
            <a:r>
              <a:rPr lang="en-US" dirty="0"/>
              <a:t> Lame (2</a:t>
            </a:r>
            <a:r>
              <a:rPr lang="en-US" baseline="30000" dirty="0"/>
              <a:t>nd</a:t>
            </a:r>
            <a:r>
              <a:rPr lang="en-US" dirty="0"/>
              <a:t>) are nearly neck and neck for the most followed TikTok content creators as of 2022.</a:t>
            </a:r>
          </a:p>
          <a:p>
            <a:r>
              <a:rPr lang="en-US" dirty="0"/>
              <a:t>Bella Poarch, Addison Rae, and Will Smith in addition to the first two content creators mentioned constitute the top 5 most followed TikTok accounts for the year 2022.</a:t>
            </a:r>
          </a:p>
          <a:p>
            <a:endParaRPr lang="en-US" dirty="0"/>
          </a:p>
        </p:txBody>
      </p:sp>
      <p:pic>
        <p:nvPicPr>
          <p:cNvPr id="4102" name="Picture 6">
            <a:extLst>
              <a:ext uri="{FF2B5EF4-FFF2-40B4-BE49-F238E27FC236}">
                <a16:creationId xmlns:a16="http://schemas.microsoft.com/office/drawing/2014/main" id="{53044923-55EA-1900-7B3A-ABB053EC9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1490" y="4734120"/>
            <a:ext cx="3380509" cy="212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6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5AD08D8-DA43-168C-04AB-8F956C1A4582}"/>
              </a:ext>
            </a:extLst>
          </p:cNvPr>
          <p:cNvPicPr>
            <a:picLocks noChangeAspect="1"/>
          </p:cNvPicPr>
          <p:nvPr/>
        </p:nvPicPr>
        <p:blipFill>
          <a:blip r:embed="rId2"/>
          <a:stretch>
            <a:fillRect/>
          </a:stretch>
        </p:blipFill>
        <p:spPr>
          <a:xfrm>
            <a:off x="330368" y="1177818"/>
            <a:ext cx="7200900" cy="3429000"/>
          </a:xfrm>
          <a:prstGeom prst="rect">
            <a:avLst/>
          </a:prstGeom>
        </p:spPr>
      </p:pic>
      <p:pic>
        <p:nvPicPr>
          <p:cNvPr id="9220" name="Picture 4">
            <a:extLst>
              <a:ext uri="{FF2B5EF4-FFF2-40B4-BE49-F238E27FC236}">
                <a16:creationId xmlns:a16="http://schemas.microsoft.com/office/drawing/2014/main" id="{2C82208F-611E-B758-CAAF-FE2A1AB8C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503" y="4457700"/>
            <a:ext cx="3028950"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9067BC-9FC2-D933-CD6C-582C4CB97B32}"/>
              </a:ext>
            </a:extLst>
          </p:cNvPr>
          <p:cNvSpPr txBox="1"/>
          <p:nvPr/>
        </p:nvSpPr>
        <p:spPr>
          <a:xfrm>
            <a:off x="330368" y="112295"/>
            <a:ext cx="10016790" cy="923330"/>
          </a:xfrm>
          <a:prstGeom prst="rect">
            <a:avLst/>
          </a:prstGeom>
          <a:noFill/>
        </p:spPr>
        <p:txBody>
          <a:bodyPr wrap="square" rtlCol="0">
            <a:spAutoFit/>
          </a:bodyPr>
          <a:lstStyle/>
          <a:p>
            <a:r>
              <a:rPr lang="en-US" sz="5400" dirty="0"/>
              <a:t>Top 10 Most Viewed TikTokers</a:t>
            </a:r>
          </a:p>
        </p:txBody>
      </p:sp>
      <p:sp>
        <p:nvSpPr>
          <p:cNvPr id="5" name="TextBox 4">
            <a:extLst>
              <a:ext uri="{FF2B5EF4-FFF2-40B4-BE49-F238E27FC236}">
                <a16:creationId xmlns:a16="http://schemas.microsoft.com/office/drawing/2014/main" id="{27BE16FD-856B-D0ED-B4A1-ABE6C03F0E26}"/>
              </a:ext>
            </a:extLst>
          </p:cNvPr>
          <p:cNvSpPr txBox="1"/>
          <p:nvPr/>
        </p:nvSpPr>
        <p:spPr>
          <a:xfrm>
            <a:off x="7716253" y="1177818"/>
            <a:ext cx="4267200" cy="3970318"/>
          </a:xfrm>
          <a:prstGeom prst="rect">
            <a:avLst/>
          </a:prstGeom>
          <a:noFill/>
        </p:spPr>
        <p:txBody>
          <a:bodyPr wrap="square" rtlCol="0">
            <a:spAutoFit/>
          </a:bodyPr>
          <a:lstStyle/>
          <a:p>
            <a:r>
              <a:rPr lang="en-US" dirty="0"/>
              <a:t>In terms of the most viewed TikTok accounts that exist on the platform, at the top of the list is @tiktokmena with nearly 39.5 million views.</a:t>
            </a:r>
          </a:p>
          <a:p>
            <a:endParaRPr lang="en-US" dirty="0"/>
          </a:p>
          <a:p>
            <a:r>
              <a:rPr lang="en-US" dirty="0"/>
              <a:t>Singer/Songwriter Doja Cat comes in 3</a:t>
            </a:r>
            <a:r>
              <a:rPr lang="en-US" baseline="30000" dirty="0"/>
              <a:t>rd</a:t>
            </a:r>
            <a:r>
              <a:rPr lang="en-US" dirty="0"/>
              <a:t>, another one of my personal favorites.</a:t>
            </a:r>
          </a:p>
          <a:p>
            <a:endParaRPr lang="en-US" dirty="0"/>
          </a:p>
          <a:p>
            <a:r>
              <a:rPr lang="en-US" dirty="0"/>
              <a:t>Surprisingly </a:t>
            </a:r>
            <a:r>
              <a:rPr lang="en-US" dirty="0" err="1"/>
              <a:t>Khabane</a:t>
            </a:r>
            <a:r>
              <a:rPr lang="en-US" dirty="0"/>
              <a:t> Lame and Charli D’Amelio come in second and third to last in the top 10 list of most viewed </a:t>
            </a:r>
            <a:r>
              <a:rPr lang="en-US" dirty="0" err="1"/>
              <a:t>Tiktokers</a:t>
            </a:r>
            <a:r>
              <a:rPr lang="en-US" dirty="0"/>
              <a:t>—contrary to their follower status.</a:t>
            </a:r>
          </a:p>
        </p:txBody>
      </p:sp>
    </p:spTree>
    <p:extLst>
      <p:ext uri="{BB962C8B-B14F-4D97-AF65-F5344CB8AC3E}">
        <p14:creationId xmlns:p14="http://schemas.microsoft.com/office/powerpoint/2010/main" val="268508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9067BC-9FC2-D933-CD6C-582C4CB97B32}"/>
              </a:ext>
            </a:extLst>
          </p:cNvPr>
          <p:cNvSpPr txBox="1"/>
          <p:nvPr/>
        </p:nvSpPr>
        <p:spPr>
          <a:xfrm>
            <a:off x="330368" y="112295"/>
            <a:ext cx="10016790" cy="923330"/>
          </a:xfrm>
          <a:prstGeom prst="rect">
            <a:avLst/>
          </a:prstGeom>
          <a:noFill/>
        </p:spPr>
        <p:txBody>
          <a:bodyPr wrap="square" rtlCol="0">
            <a:spAutoFit/>
          </a:bodyPr>
          <a:lstStyle/>
          <a:p>
            <a:r>
              <a:rPr lang="en-US" sz="5400" dirty="0"/>
              <a:t>Top 10 Most Liked TikTokers</a:t>
            </a:r>
          </a:p>
        </p:txBody>
      </p:sp>
      <p:sp>
        <p:nvSpPr>
          <p:cNvPr id="5" name="TextBox 4">
            <a:extLst>
              <a:ext uri="{FF2B5EF4-FFF2-40B4-BE49-F238E27FC236}">
                <a16:creationId xmlns:a16="http://schemas.microsoft.com/office/drawing/2014/main" id="{27BE16FD-856B-D0ED-B4A1-ABE6C03F0E26}"/>
              </a:ext>
            </a:extLst>
          </p:cNvPr>
          <p:cNvSpPr txBox="1"/>
          <p:nvPr/>
        </p:nvSpPr>
        <p:spPr>
          <a:xfrm>
            <a:off x="7859857" y="1177818"/>
            <a:ext cx="4267200" cy="3416320"/>
          </a:xfrm>
          <a:prstGeom prst="rect">
            <a:avLst/>
          </a:prstGeom>
          <a:noFill/>
        </p:spPr>
        <p:txBody>
          <a:bodyPr wrap="square" rtlCol="0">
            <a:spAutoFit/>
          </a:bodyPr>
          <a:lstStyle/>
          <a:p>
            <a:r>
              <a:rPr lang="en-US" dirty="0"/>
              <a:t>Doja Cat comes in first as the most Liked </a:t>
            </a:r>
            <a:r>
              <a:rPr lang="en-US" dirty="0" err="1"/>
              <a:t>Tiktoker</a:t>
            </a:r>
            <a:r>
              <a:rPr lang="en-US" dirty="0"/>
              <a:t> on the social media platform</a:t>
            </a:r>
          </a:p>
          <a:p>
            <a:endParaRPr lang="en-US" dirty="0"/>
          </a:p>
          <a:p>
            <a:r>
              <a:rPr lang="en-US" dirty="0"/>
              <a:t>Charli D’Amelio comes in 4</a:t>
            </a:r>
            <a:r>
              <a:rPr lang="en-US" baseline="30000" dirty="0"/>
              <a:t>th</a:t>
            </a:r>
            <a:r>
              <a:rPr lang="en-US" dirty="0"/>
              <a:t> place, while </a:t>
            </a:r>
            <a:r>
              <a:rPr lang="en-US" dirty="0" err="1"/>
              <a:t>Khaby.Lame</a:t>
            </a:r>
            <a:r>
              <a:rPr lang="en-US" dirty="0"/>
              <a:t> comes in second to last in the Top 10 List of Most Liked TikTokers.</a:t>
            </a:r>
          </a:p>
          <a:p>
            <a:endParaRPr lang="en-US" dirty="0"/>
          </a:p>
          <a:p>
            <a:r>
              <a:rPr lang="en-US" dirty="0"/>
              <a:t>Another musical artist, </a:t>
            </a:r>
            <a:r>
              <a:rPr lang="en-US" dirty="0" err="1"/>
              <a:t>BadBunny</a:t>
            </a:r>
            <a:r>
              <a:rPr lang="en-US" dirty="0"/>
              <a:t> is second on the top 10 list, after Doja Cat.</a:t>
            </a:r>
          </a:p>
        </p:txBody>
      </p:sp>
      <p:pic>
        <p:nvPicPr>
          <p:cNvPr id="6" name="Picture 5" descr="Chart, bar chart&#10;&#10;Description automatically generated">
            <a:extLst>
              <a:ext uri="{FF2B5EF4-FFF2-40B4-BE49-F238E27FC236}">
                <a16:creationId xmlns:a16="http://schemas.microsoft.com/office/drawing/2014/main" id="{67471281-6EF0-5B9B-45D0-6DA086394B4C}"/>
              </a:ext>
            </a:extLst>
          </p:cNvPr>
          <p:cNvPicPr>
            <a:picLocks noChangeAspect="1"/>
          </p:cNvPicPr>
          <p:nvPr/>
        </p:nvPicPr>
        <p:blipFill>
          <a:blip r:embed="rId2"/>
          <a:stretch>
            <a:fillRect/>
          </a:stretch>
        </p:blipFill>
        <p:spPr>
          <a:xfrm>
            <a:off x="426621" y="1177818"/>
            <a:ext cx="7210637" cy="3433636"/>
          </a:xfrm>
          <a:prstGeom prst="rect">
            <a:avLst/>
          </a:prstGeom>
        </p:spPr>
      </p:pic>
      <p:pic>
        <p:nvPicPr>
          <p:cNvPr id="10244" name="Picture 4">
            <a:extLst>
              <a:ext uri="{FF2B5EF4-FFF2-40B4-BE49-F238E27FC236}">
                <a16:creationId xmlns:a16="http://schemas.microsoft.com/office/drawing/2014/main" id="{8E4B2844-3D43-CA42-E8DC-C9FFEFCA0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107" y="4480032"/>
            <a:ext cx="30289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67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790541" y="1450259"/>
            <a:ext cx="3753599" cy="1442153"/>
          </a:xfrm>
        </p:spPr>
        <p:txBody>
          <a:bodyPr vert="horz" lIns="91440" tIns="45720" rIns="91440" bIns="45720" rtlCol="0" anchor="t">
            <a:normAutofit/>
          </a:bodyPr>
          <a:lstStyle/>
          <a:p>
            <a:r>
              <a:rPr lang="en-US" sz="3300" dirty="0"/>
              <a:t>Analyzing Instagram</a:t>
            </a:r>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graphicFrame>
        <p:nvGraphicFramePr>
          <p:cNvPr id="14" name="Diagram 13" descr="Pie chart">
            <a:extLst>
              <a:ext uri="{FF2B5EF4-FFF2-40B4-BE49-F238E27FC236}">
                <a16:creationId xmlns:a16="http://schemas.microsoft.com/office/drawing/2014/main" id="{BB7631D3-885A-4D6E-809B-E28CCF5B91A7}"/>
              </a:ext>
            </a:extLst>
          </p:cNvPr>
          <p:cNvGraphicFramePr/>
          <p:nvPr>
            <p:extLst>
              <p:ext uri="{D42A27DB-BD31-4B8C-83A1-F6EECF244321}">
                <p14:modId xmlns:p14="http://schemas.microsoft.com/office/powerpoint/2010/main" val="2740864376"/>
              </p:ext>
            </p:extLst>
          </p:nvPr>
        </p:nvGraphicFramePr>
        <p:xfrm>
          <a:off x="7140442" y="2293495"/>
          <a:ext cx="5051558" cy="456450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912530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9067BC-9FC2-D933-CD6C-582C4CB97B32}"/>
              </a:ext>
            </a:extLst>
          </p:cNvPr>
          <p:cNvSpPr txBox="1"/>
          <p:nvPr/>
        </p:nvSpPr>
        <p:spPr>
          <a:xfrm>
            <a:off x="330368" y="112295"/>
            <a:ext cx="10016790" cy="923330"/>
          </a:xfrm>
          <a:prstGeom prst="rect">
            <a:avLst/>
          </a:prstGeom>
          <a:noFill/>
        </p:spPr>
        <p:txBody>
          <a:bodyPr wrap="square" rtlCol="0">
            <a:spAutoFit/>
          </a:bodyPr>
          <a:lstStyle/>
          <a:p>
            <a:r>
              <a:rPr lang="en-US" sz="5400" dirty="0"/>
              <a:t>Top 5 Most Shared TikTokers</a:t>
            </a:r>
          </a:p>
        </p:txBody>
      </p:sp>
      <p:sp>
        <p:nvSpPr>
          <p:cNvPr id="5" name="TextBox 4">
            <a:extLst>
              <a:ext uri="{FF2B5EF4-FFF2-40B4-BE49-F238E27FC236}">
                <a16:creationId xmlns:a16="http://schemas.microsoft.com/office/drawing/2014/main" id="{27BE16FD-856B-D0ED-B4A1-ABE6C03F0E26}"/>
              </a:ext>
            </a:extLst>
          </p:cNvPr>
          <p:cNvSpPr txBox="1"/>
          <p:nvPr/>
        </p:nvSpPr>
        <p:spPr>
          <a:xfrm>
            <a:off x="7138737" y="1433740"/>
            <a:ext cx="4267200" cy="2585323"/>
          </a:xfrm>
          <a:prstGeom prst="rect">
            <a:avLst/>
          </a:prstGeom>
          <a:noFill/>
        </p:spPr>
        <p:txBody>
          <a:bodyPr wrap="square" rtlCol="0">
            <a:spAutoFit/>
          </a:bodyPr>
          <a:lstStyle/>
          <a:p>
            <a:r>
              <a:rPr lang="en-US" dirty="0"/>
              <a:t>In the top 5 most shared TikTokers globally, tatiana1964_2 was the most shared </a:t>
            </a:r>
            <a:r>
              <a:rPr lang="en-US" dirty="0" err="1"/>
              <a:t>TikToker</a:t>
            </a:r>
            <a:r>
              <a:rPr lang="en-US" dirty="0"/>
              <a:t>, followed by Doja Cat in 3</a:t>
            </a:r>
            <a:r>
              <a:rPr lang="en-US" baseline="30000" dirty="0"/>
              <a:t>rd</a:t>
            </a:r>
            <a:r>
              <a:rPr lang="en-US" dirty="0"/>
              <a:t> place.</a:t>
            </a:r>
          </a:p>
          <a:p>
            <a:endParaRPr lang="en-US" dirty="0"/>
          </a:p>
          <a:p>
            <a:r>
              <a:rPr lang="en-US" dirty="0"/>
              <a:t>TikTok users watch 1 million videos on the app every day, according to </a:t>
            </a:r>
            <a:r>
              <a:rPr lang="en-US" dirty="0" err="1"/>
              <a:t>Oberlo’s</a:t>
            </a:r>
            <a:r>
              <a:rPr lang="en-US" dirty="0"/>
              <a:t> article, </a:t>
            </a:r>
            <a:r>
              <a:rPr lang="en-US" i="1" dirty="0"/>
              <a:t>10 TikTok Statistics, 10 TikTok Statistics You Need to Know</a:t>
            </a:r>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4481AB9E-09CA-B489-ED3F-BE283272C7EE}"/>
              </a:ext>
            </a:extLst>
          </p:cNvPr>
          <p:cNvPicPr>
            <a:picLocks noChangeAspect="1"/>
          </p:cNvPicPr>
          <p:nvPr/>
        </p:nvPicPr>
        <p:blipFill>
          <a:blip r:embed="rId2"/>
          <a:stretch>
            <a:fillRect/>
          </a:stretch>
        </p:blipFill>
        <p:spPr>
          <a:xfrm>
            <a:off x="478597" y="4474773"/>
            <a:ext cx="11234806" cy="2270932"/>
          </a:xfrm>
          <a:prstGeom prst="rect">
            <a:avLst/>
          </a:prstGeom>
        </p:spPr>
      </p:pic>
      <p:pic>
        <p:nvPicPr>
          <p:cNvPr id="11266" name="Picture 2">
            <a:extLst>
              <a:ext uri="{FF2B5EF4-FFF2-40B4-BE49-F238E27FC236}">
                <a16:creationId xmlns:a16="http://schemas.microsoft.com/office/drawing/2014/main" id="{20F0001E-06C3-DA23-1E00-C8BB41016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627" y="1035625"/>
            <a:ext cx="4267200" cy="338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034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357A-0913-A831-7EBE-FA86C3E8C3DE}"/>
              </a:ext>
            </a:extLst>
          </p:cNvPr>
          <p:cNvSpPr>
            <a:spLocks noGrp="1"/>
          </p:cNvSpPr>
          <p:nvPr>
            <p:ph type="title"/>
          </p:nvPr>
        </p:nvSpPr>
        <p:spPr/>
        <p:txBody>
          <a:bodyPr/>
          <a:lstStyle/>
          <a:p>
            <a:r>
              <a:rPr lang="en-US" dirty="0"/>
              <a:t>How Much do TikTokers Make?</a:t>
            </a:r>
          </a:p>
        </p:txBody>
      </p:sp>
      <p:graphicFrame>
        <p:nvGraphicFramePr>
          <p:cNvPr id="7" name="Content Placeholder 6">
            <a:extLst>
              <a:ext uri="{FF2B5EF4-FFF2-40B4-BE49-F238E27FC236}">
                <a16:creationId xmlns:a16="http://schemas.microsoft.com/office/drawing/2014/main" id="{7E25682D-5913-D60F-0D9E-C1BCBE89B768}"/>
              </a:ext>
            </a:extLst>
          </p:cNvPr>
          <p:cNvGraphicFramePr>
            <a:graphicFrameLocks noGrp="1"/>
          </p:cNvGraphicFramePr>
          <p:nvPr>
            <p:ph idx="1"/>
            <p:extLst>
              <p:ext uri="{D42A27DB-BD31-4B8C-83A1-F6EECF244321}">
                <p14:modId xmlns:p14="http://schemas.microsoft.com/office/powerpoint/2010/main" val="2223554360"/>
              </p:ext>
            </p:extLst>
          </p:nvPr>
        </p:nvGraphicFramePr>
        <p:xfrm>
          <a:off x="4784725" y="1447800"/>
          <a:ext cx="5195888"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5CAA9809-09E0-2F77-EC39-9F588B6F5338}"/>
              </a:ext>
            </a:extLst>
          </p:cNvPr>
          <p:cNvSpPr>
            <a:spLocks noGrp="1"/>
          </p:cNvSpPr>
          <p:nvPr>
            <p:ph type="body" sz="half" idx="2"/>
          </p:nvPr>
        </p:nvSpPr>
        <p:spPr/>
        <p:txBody>
          <a:bodyPr/>
          <a:lstStyle/>
          <a:p>
            <a:r>
              <a:rPr lang="en-US" dirty="0"/>
              <a:t>Here’s how much TikTok influencers earn per sponsored post as of 2023:</a:t>
            </a:r>
          </a:p>
          <a:p>
            <a:pPr marL="285750" indent="-285750">
              <a:buFontTx/>
              <a:buChar char="-"/>
            </a:pPr>
            <a:r>
              <a:rPr lang="en-US" dirty="0"/>
              <a:t>Charli D’Amelio </a:t>
            </a:r>
            <a:r>
              <a:rPr lang="en-US" b="1" dirty="0"/>
              <a:t>$105,770</a:t>
            </a:r>
          </a:p>
          <a:p>
            <a:pPr marL="285750" indent="-285750">
              <a:buFontTx/>
              <a:buChar char="-"/>
            </a:pPr>
            <a:r>
              <a:rPr lang="en-US" dirty="0"/>
              <a:t>Khaby Lame </a:t>
            </a:r>
            <a:r>
              <a:rPr lang="en-US" b="1" dirty="0"/>
              <a:t>$92,270</a:t>
            </a:r>
          </a:p>
          <a:p>
            <a:pPr marL="285750" indent="-285750">
              <a:buFontTx/>
              <a:buChar char="-"/>
            </a:pPr>
            <a:r>
              <a:rPr lang="en-US" dirty="0"/>
              <a:t>Bella Poarch </a:t>
            </a:r>
            <a:r>
              <a:rPr lang="en-US" b="1" dirty="0"/>
              <a:t>$66,829</a:t>
            </a:r>
          </a:p>
          <a:p>
            <a:pPr marL="285750" indent="-285750">
              <a:buFontTx/>
              <a:buChar char="-"/>
            </a:pPr>
            <a:r>
              <a:rPr lang="en-US" dirty="0"/>
              <a:t>Addison Rae </a:t>
            </a:r>
            <a:r>
              <a:rPr lang="en-US" b="1" dirty="0"/>
              <a:t>$65,194</a:t>
            </a:r>
          </a:p>
          <a:p>
            <a:pPr marL="285750" indent="-285750">
              <a:buFontTx/>
              <a:buChar char="-"/>
            </a:pPr>
            <a:r>
              <a:rPr lang="en-US" dirty="0"/>
              <a:t>Will Smith </a:t>
            </a:r>
            <a:r>
              <a:rPr lang="en-US" b="1" dirty="0"/>
              <a:t>$53,741</a:t>
            </a:r>
          </a:p>
        </p:txBody>
      </p:sp>
    </p:spTree>
    <p:extLst>
      <p:ext uri="{BB962C8B-B14F-4D97-AF65-F5344CB8AC3E}">
        <p14:creationId xmlns:p14="http://schemas.microsoft.com/office/powerpoint/2010/main" val="724741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CDE9E480-FDE9-598F-2D83-BBAFD16C1C12}"/>
              </a:ext>
            </a:extLst>
          </p:cNvPr>
          <p:cNvPicPr>
            <a:picLocks noChangeAspect="1"/>
          </p:cNvPicPr>
          <p:nvPr/>
        </p:nvPicPr>
        <p:blipFill rotWithShape="1">
          <a:blip r:embed="rId3"/>
          <a:srcRect l="34546" r="40825"/>
          <a:stretch/>
        </p:blipFill>
        <p:spPr>
          <a:xfrm>
            <a:off x="714079" y="1424235"/>
            <a:ext cx="5551862" cy="4556455"/>
          </a:xfrm>
          <a:prstGeom prst="rect">
            <a:avLst/>
          </a:prstGeom>
        </p:spPr>
      </p:pic>
      <p:pic>
        <p:nvPicPr>
          <p:cNvPr id="4" name="Picture 3" descr="Graphical user interface, application, Teams&#10;&#10;Description automatically generated">
            <a:extLst>
              <a:ext uri="{FF2B5EF4-FFF2-40B4-BE49-F238E27FC236}">
                <a16:creationId xmlns:a16="http://schemas.microsoft.com/office/drawing/2014/main" id="{BCEA0DA2-0D14-866E-EF35-723D0CC8411C}"/>
              </a:ext>
            </a:extLst>
          </p:cNvPr>
          <p:cNvPicPr>
            <a:picLocks noChangeAspect="1"/>
          </p:cNvPicPr>
          <p:nvPr/>
        </p:nvPicPr>
        <p:blipFill rotWithShape="1">
          <a:blip r:embed="rId3"/>
          <a:srcRect l="93493"/>
          <a:stretch/>
        </p:blipFill>
        <p:spPr>
          <a:xfrm>
            <a:off x="714079" y="2584708"/>
            <a:ext cx="793355" cy="2464413"/>
          </a:xfrm>
          <a:prstGeom prst="rect">
            <a:avLst/>
          </a:prstGeom>
        </p:spPr>
      </p:pic>
      <p:sp>
        <p:nvSpPr>
          <p:cNvPr id="5" name="TextBox 4">
            <a:extLst>
              <a:ext uri="{FF2B5EF4-FFF2-40B4-BE49-F238E27FC236}">
                <a16:creationId xmlns:a16="http://schemas.microsoft.com/office/drawing/2014/main" id="{A91DDD9B-D866-303F-1897-8F9D4D65ED4B}"/>
              </a:ext>
            </a:extLst>
          </p:cNvPr>
          <p:cNvSpPr txBox="1"/>
          <p:nvPr/>
        </p:nvSpPr>
        <p:spPr>
          <a:xfrm>
            <a:off x="433138" y="224589"/>
            <a:ext cx="5662862" cy="954107"/>
          </a:xfrm>
          <a:prstGeom prst="rect">
            <a:avLst/>
          </a:prstGeom>
          <a:noFill/>
        </p:spPr>
        <p:txBody>
          <a:bodyPr wrap="square" rtlCol="0">
            <a:spAutoFit/>
          </a:bodyPr>
          <a:lstStyle/>
          <a:p>
            <a:r>
              <a:rPr lang="en-US" sz="2800" dirty="0"/>
              <a:t>How much influence do these factors have on each other?</a:t>
            </a:r>
          </a:p>
        </p:txBody>
      </p:sp>
      <p:sp>
        <p:nvSpPr>
          <p:cNvPr id="7" name="Rectangle 6">
            <a:extLst>
              <a:ext uri="{FF2B5EF4-FFF2-40B4-BE49-F238E27FC236}">
                <a16:creationId xmlns:a16="http://schemas.microsoft.com/office/drawing/2014/main" id="{4875A014-BEAA-12FF-2C81-FD3FA897AE32}"/>
              </a:ext>
            </a:extLst>
          </p:cNvPr>
          <p:cNvSpPr/>
          <p:nvPr/>
        </p:nvSpPr>
        <p:spPr>
          <a:xfrm>
            <a:off x="6722298" y="517803"/>
            <a:ext cx="5036564" cy="6340197"/>
          </a:xfrm>
          <a:prstGeom prst="rect">
            <a:avLst/>
          </a:prstGeom>
          <a:noFill/>
        </p:spPr>
        <p:txBody>
          <a:bodyPr wrap="square" lIns="91440" tIns="45720" rIns="91440" bIns="45720">
            <a:spAutoFit/>
          </a:bodyPr>
          <a:lstStyle/>
          <a:p>
            <a:r>
              <a:rPr lang="en-US" sz="1400" dirty="0"/>
              <a:t>Subscribers to:</a:t>
            </a:r>
          </a:p>
          <a:p>
            <a:pPr marL="914400" indent="-914400">
              <a:buAutoNum type="arabicPeriod"/>
            </a:pPr>
            <a:r>
              <a:rPr lang="en-US" sz="1400" dirty="0"/>
              <a:t>Average Views </a:t>
            </a:r>
            <a:r>
              <a:rPr lang="en-US" sz="1400" dirty="0">
                <a:sym typeface="Wingdings" panose="05000000000000000000" pitchFamily="2" charset="2"/>
              </a:rPr>
              <a:t> 30% influence</a:t>
            </a:r>
            <a:endParaRPr lang="en-US" sz="1400" dirty="0"/>
          </a:p>
          <a:p>
            <a:pPr marL="914400" indent="-914400">
              <a:buAutoNum type="arabicPeriod"/>
            </a:pPr>
            <a:r>
              <a:rPr lang="en-US" sz="1400" dirty="0"/>
              <a:t>Average Likes </a:t>
            </a:r>
            <a:r>
              <a:rPr lang="en-US" sz="1400" dirty="0">
                <a:sym typeface="Wingdings" panose="05000000000000000000" pitchFamily="2" charset="2"/>
              </a:rPr>
              <a:t> 30% influence</a:t>
            </a:r>
            <a:endParaRPr lang="en-US" sz="1400" dirty="0"/>
          </a:p>
          <a:p>
            <a:pPr marL="914400" indent="-914400">
              <a:buAutoNum type="arabicPeriod"/>
            </a:pPr>
            <a:r>
              <a:rPr lang="en-US" sz="1400" dirty="0"/>
              <a:t>Average Comments </a:t>
            </a:r>
            <a:r>
              <a:rPr lang="en-US" sz="1400" dirty="0">
                <a:sym typeface="Wingdings" panose="05000000000000000000" pitchFamily="2" charset="2"/>
              </a:rPr>
              <a:t> 30% influence</a:t>
            </a:r>
          </a:p>
          <a:p>
            <a:pPr marL="914400" indent="-914400">
              <a:buAutoNum type="arabicPeriod"/>
            </a:pPr>
            <a:r>
              <a:rPr lang="en-US" sz="1400" dirty="0">
                <a:sym typeface="Wingdings" panose="05000000000000000000" pitchFamily="2" charset="2"/>
              </a:rPr>
              <a:t>Average Shares  0% influence</a:t>
            </a:r>
          </a:p>
          <a:p>
            <a:endParaRPr lang="en-US" sz="1400" dirty="0">
              <a:sym typeface="Wingdings" panose="05000000000000000000" pitchFamily="2" charset="2"/>
            </a:endParaRPr>
          </a:p>
          <a:p>
            <a:r>
              <a:rPr lang="en-US" sz="1400" dirty="0">
                <a:sym typeface="Wingdings" panose="05000000000000000000" pitchFamily="2" charset="2"/>
              </a:rPr>
              <a:t>Average Views to:</a:t>
            </a:r>
          </a:p>
          <a:p>
            <a:pPr marL="457200" indent="-457200">
              <a:buAutoNum type="arabicPeriod"/>
            </a:pPr>
            <a:r>
              <a:rPr lang="en-US" sz="1400" dirty="0">
                <a:sym typeface="Wingdings" panose="05000000000000000000" pitchFamily="2" charset="2"/>
              </a:rPr>
              <a:t>Subscribers  30% influence</a:t>
            </a:r>
          </a:p>
          <a:p>
            <a:pPr marL="457200" indent="-457200">
              <a:buAutoNum type="arabicPeriod"/>
            </a:pPr>
            <a:r>
              <a:rPr lang="en-US" sz="1400" dirty="0">
                <a:sym typeface="Wingdings" panose="05000000000000000000" pitchFamily="2" charset="2"/>
              </a:rPr>
              <a:t>Average Likes  70% influence</a:t>
            </a:r>
          </a:p>
          <a:p>
            <a:pPr marL="457200" indent="-457200">
              <a:buAutoNum type="arabicPeriod"/>
            </a:pPr>
            <a:r>
              <a:rPr lang="en-US" sz="1400" dirty="0">
                <a:sym typeface="Wingdings" panose="05000000000000000000" pitchFamily="2" charset="2"/>
              </a:rPr>
              <a:t>Average Comments  50% influence</a:t>
            </a:r>
          </a:p>
          <a:p>
            <a:pPr marL="457200" indent="-457200">
              <a:buAutoNum type="arabicPeriod"/>
            </a:pPr>
            <a:r>
              <a:rPr lang="en-US" sz="1400" dirty="0">
                <a:sym typeface="Wingdings" panose="05000000000000000000" pitchFamily="2" charset="2"/>
              </a:rPr>
              <a:t>Average Shares  30% influence</a:t>
            </a:r>
          </a:p>
          <a:p>
            <a:endParaRPr lang="en-US" sz="1400" dirty="0">
              <a:sym typeface="Wingdings" panose="05000000000000000000" pitchFamily="2" charset="2"/>
            </a:endParaRPr>
          </a:p>
          <a:p>
            <a:r>
              <a:rPr lang="en-US" sz="1400" dirty="0">
                <a:sym typeface="Wingdings" panose="05000000000000000000" pitchFamily="2" charset="2"/>
              </a:rPr>
              <a:t>Average Likes to:</a:t>
            </a:r>
          </a:p>
          <a:p>
            <a:pPr marL="457200" indent="-457200">
              <a:buAutoNum type="arabicPeriod"/>
            </a:pPr>
            <a:r>
              <a:rPr lang="en-US" sz="1400" dirty="0">
                <a:sym typeface="Wingdings" panose="05000000000000000000" pitchFamily="2" charset="2"/>
              </a:rPr>
              <a:t>Subscribers  30% influence</a:t>
            </a:r>
          </a:p>
          <a:p>
            <a:pPr marL="457200" indent="-457200">
              <a:buAutoNum type="arabicPeriod"/>
            </a:pPr>
            <a:r>
              <a:rPr lang="en-US" sz="1400" dirty="0">
                <a:sym typeface="Wingdings" panose="05000000000000000000" pitchFamily="2" charset="2"/>
              </a:rPr>
              <a:t>Average Views  70% influence</a:t>
            </a:r>
          </a:p>
          <a:p>
            <a:pPr marL="457200" indent="-457200">
              <a:buAutoNum type="arabicPeriod"/>
            </a:pPr>
            <a:r>
              <a:rPr lang="en-US" sz="1400" dirty="0">
                <a:sym typeface="Wingdings" panose="05000000000000000000" pitchFamily="2" charset="2"/>
              </a:rPr>
              <a:t>Average Comments  60% influence</a:t>
            </a:r>
          </a:p>
          <a:p>
            <a:pPr marL="457200" indent="-457200">
              <a:buAutoNum type="arabicPeriod"/>
            </a:pPr>
            <a:r>
              <a:rPr lang="en-US" sz="1400" dirty="0">
                <a:sym typeface="Wingdings" panose="05000000000000000000" pitchFamily="2" charset="2"/>
              </a:rPr>
              <a:t>Average Shares  40% influence</a:t>
            </a:r>
          </a:p>
          <a:p>
            <a:endParaRPr lang="en-US" sz="1400" dirty="0">
              <a:sym typeface="Wingdings" panose="05000000000000000000" pitchFamily="2" charset="2"/>
            </a:endParaRPr>
          </a:p>
          <a:p>
            <a:r>
              <a:rPr lang="en-US" sz="1400" dirty="0">
                <a:sym typeface="Wingdings" panose="05000000000000000000" pitchFamily="2" charset="2"/>
              </a:rPr>
              <a:t>Average Comments to:</a:t>
            </a:r>
          </a:p>
          <a:p>
            <a:pPr marL="457200" indent="-457200">
              <a:buAutoNum type="arabicPeriod"/>
            </a:pPr>
            <a:r>
              <a:rPr lang="en-US" sz="1400" dirty="0">
                <a:sym typeface="Wingdings" panose="05000000000000000000" pitchFamily="2" charset="2"/>
              </a:rPr>
              <a:t>Subscribers  30% influence</a:t>
            </a:r>
          </a:p>
          <a:p>
            <a:pPr marL="457200" indent="-457200">
              <a:buAutoNum type="arabicPeriod"/>
            </a:pPr>
            <a:r>
              <a:rPr lang="en-US" sz="1400" dirty="0">
                <a:sym typeface="Wingdings" panose="05000000000000000000" pitchFamily="2" charset="2"/>
              </a:rPr>
              <a:t>Average Views  50% influence</a:t>
            </a:r>
          </a:p>
          <a:p>
            <a:pPr marL="457200" indent="-457200">
              <a:buAutoNum type="arabicPeriod"/>
            </a:pPr>
            <a:r>
              <a:rPr lang="en-US" sz="1400" dirty="0">
                <a:sym typeface="Wingdings" panose="05000000000000000000" pitchFamily="2" charset="2"/>
              </a:rPr>
              <a:t>Average Likes  60% influence</a:t>
            </a:r>
          </a:p>
          <a:p>
            <a:pPr marL="457200" indent="-457200">
              <a:buAutoNum type="arabicPeriod"/>
            </a:pPr>
            <a:r>
              <a:rPr lang="en-US" sz="1400" dirty="0">
                <a:sym typeface="Wingdings" panose="05000000000000000000" pitchFamily="2" charset="2"/>
              </a:rPr>
              <a:t>Average Shares  40% influence</a:t>
            </a:r>
          </a:p>
          <a:p>
            <a:endParaRPr lang="en-US" sz="1400" b="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endParaRPr>
          </a:p>
          <a:p>
            <a:r>
              <a:rPr lang="en-US" sz="1400" dirty="0">
                <a:sym typeface="Wingdings" panose="05000000000000000000" pitchFamily="2" charset="2"/>
              </a:rPr>
              <a:t>Average Shares to:</a:t>
            </a:r>
          </a:p>
          <a:p>
            <a:pPr marL="457200" indent="-457200">
              <a:buAutoNum type="arabicPeriod"/>
            </a:pPr>
            <a:r>
              <a:rPr lang="en-US" sz="1400" dirty="0">
                <a:sym typeface="Wingdings" panose="05000000000000000000" pitchFamily="2" charset="2"/>
              </a:rPr>
              <a:t>Subscribers  0% influence</a:t>
            </a:r>
          </a:p>
          <a:p>
            <a:pPr marL="342900" indent="-342900">
              <a:buAutoNum type="arabicPeriod"/>
            </a:pPr>
            <a:r>
              <a:rPr lang="en-US" sz="1400" dirty="0">
                <a:sym typeface="Wingdings" panose="05000000000000000000" pitchFamily="2" charset="2"/>
              </a:rPr>
              <a:t>Average Views  30% influence</a:t>
            </a:r>
          </a:p>
          <a:p>
            <a:pPr marL="342900" indent="-342900">
              <a:buAutoNum type="arabicPeriod"/>
            </a:pPr>
            <a:r>
              <a:rPr lang="en-US" sz="1400" dirty="0">
                <a:sym typeface="Wingdings" panose="05000000000000000000" pitchFamily="2" charset="2"/>
              </a:rPr>
              <a:t>Average Likes  40% influence</a:t>
            </a:r>
          </a:p>
          <a:p>
            <a:pPr marL="342900" indent="-342900">
              <a:buAutoNum type="arabicPeriod"/>
            </a:pPr>
            <a:r>
              <a:rPr lang="en-US" sz="1400" dirty="0">
                <a:sym typeface="Wingdings" panose="05000000000000000000" pitchFamily="2" charset="2"/>
              </a:rPr>
              <a:t>Average comments  40% influence</a:t>
            </a:r>
          </a:p>
        </p:txBody>
      </p:sp>
    </p:spTree>
    <p:extLst>
      <p:ext uri="{BB962C8B-B14F-4D97-AF65-F5344CB8AC3E}">
        <p14:creationId xmlns:p14="http://schemas.microsoft.com/office/powerpoint/2010/main" val="3235732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F6C9B8-C064-4B27-E4CC-6FBA85FBE9E9}"/>
              </a:ext>
            </a:extLst>
          </p:cNvPr>
          <p:cNvSpPr>
            <a:spLocks noGrp="1"/>
          </p:cNvSpPr>
          <p:nvPr>
            <p:ph type="title"/>
          </p:nvPr>
        </p:nvSpPr>
        <p:spPr>
          <a:xfrm>
            <a:off x="646111" y="452718"/>
            <a:ext cx="9404723" cy="1400530"/>
          </a:xfrm>
        </p:spPr>
        <p:txBody>
          <a:bodyPr anchor="t">
            <a:normAutofit/>
          </a:bodyPr>
          <a:lstStyle/>
          <a:p>
            <a:r>
              <a:rPr lang="en-US" dirty="0"/>
              <a:t>Summary &amp; Conclusion</a:t>
            </a:r>
          </a:p>
        </p:txBody>
      </p:sp>
      <p:sp>
        <p:nvSpPr>
          <p:cNvPr id="20" name="Content Placeholder 2">
            <a:extLst>
              <a:ext uri="{FF2B5EF4-FFF2-40B4-BE49-F238E27FC236}">
                <a16:creationId xmlns:a16="http://schemas.microsoft.com/office/drawing/2014/main" id="{B050C1D9-B52F-1138-B098-E04B83CF9D3C}"/>
              </a:ext>
            </a:extLst>
          </p:cNvPr>
          <p:cNvSpPr>
            <a:spLocks noGrp="1"/>
          </p:cNvSpPr>
          <p:nvPr>
            <p:ph idx="1"/>
          </p:nvPr>
        </p:nvSpPr>
        <p:spPr>
          <a:xfrm>
            <a:off x="1103312" y="2052918"/>
            <a:ext cx="8946541" cy="4195481"/>
          </a:xfrm>
        </p:spPr>
        <p:txBody>
          <a:bodyPr/>
          <a:lstStyle/>
          <a:p>
            <a:r>
              <a:rPr lang="en-US" dirty="0"/>
              <a:t>In terms of the number of users, Instagram ranks number one as </a:t>
            </a:r>
            <a:r>
              <a:rPr lang="en-US" sz="2000" dirty="0"/>
              <a:t>the most strategically influential social media platform for influencer marketing</a:t>
            </a:r>
          </a:p>
          <a:p>
            <a:r>
              <a:rPr lang="en-US" sz="2000" dirty="0"/>
              <a:t>YouTube ranks number two as one of the most strategically influential social media platforms for influencer marketing at 70%, a 19% difference from its more popular counterpart</a:t>
            </a:r>
          </a:p>
          <a:p>
            <a:r>
              <a:rPr lang="en-US" sz="2000" dirty="0"/>
              <a:t>TikTok is the most downloaded app on the Apple App Store in Q2 2022, with over 60 million downloads in a single quarter on iPhone and iPad devices, beating out CapCut, Google Maps, YouTube, and Instagram, which round out the top five.</a:t>
            </a:r>
          </a:p>
          <a:p>
            <a:r>
              <a:rPr lang="en-US" dirty="0"/>
              <a:t>Influencers who would like to gain more reach, should try these three top-performing and popular social media platforms</a:t>
            </a:r>
            <a:endParaRPr lang="en-US" sz="2000" dirty="0"/>
          </a:p>
          <a:p>
            <a:endParaRPr lang="en-US" dirty="0"/>
          </a:p>
        </p:txBody>
      </p:sp>
    </p:spTree>
    <p:extLst>
      <p:ext uri="{BB962C8B-B14F-4D97-AF65-F5344CB8AC3E}">
        <p14:creationId xmlns:p14="http://schemas.microsoft.com/office/powerpoint/2010/main" val="478355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1869-CE3D-76E9-FC90-DF7F07ED67D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A428E9B-42B4-4A69-9376-ACE5F505B858}"/>
              </a:ext>
            </a:extLst>
          </p:cNvPr>
          <p:cNvSpPr>
            <a:spLocks noGrp="1"/>
          </p:cNvSpPr>
          <p:nvPr>
            <p:ph idx="1"/>
          </p:nvPr>
        </p:nvSpPr>
        <p:spPr/>
        <p:txBody>
          <a:bodyPr>
            <a:normAutofit fontScale="77500" lnSpcReduction="20000"/>
          </a:bodyPr>
          <a:lstStyle/>
          <a:p>
            <a:r>
              <a:rPr lang="en-US" dirty="0">
                <a:effectLst/>
              </a:rPr>
              <a:t>Chen, J. (2022, December 12). </a:t>
            </a:r>
            <a:r>
              <a:rPr lang="en-US" i="1" dirty="0">
                <a:effectLst/>
              </a:rPr>
              <a:t>Instagram statistics you need to know for 2022</a:t>
            </a:r>
            <a:r>
              <a:rPr lang="en-US" dirty="0">
                <a:effectLst/>
              </a:rPr>
              <a:t>. Sprout Social. Retrieved February 4, 2023, from https://sproutsocial.com/insights/instagram-stats/ </a:t>
            </a:r>
          </a:p>
          <a:p>
            <a:r>
              <a:rPr lang="en-US" dirty="0">
                <a:effectLst/>
              </a:rPr>
              <a:t>Jas, R. (2022, December 27). </a:t>
            </a:r>
            <a:r>
              <a:rPr lang="en-US" i="1" dirty="0">
                <a:effectLst/>
              </a:rPr>
              <a:t>Social Media Influencers in 2022</a:t>
            </a:r>
            <a:r>
              <a:rPr lang="en-US" dirty="0">
                <a:effectLst/>
              </a:rPr>
              <a:t>. Kaggle. Retrieved February 4, 2023, from https://www.kaggle.com/datasets/ramjasmaurya/top-1000-social-media-channels </a:t>
            </a:r>
          </a:p>
          <a:p>
            <a:r>
              <a:rPr lang="en-US" dirty="0">
                <a:effectLst/>
              </a:rPr>
              <a:t>Mohsin, M. (2022, December 31). </a:t>
            </a:r>
            <a:r>
              <a:rPr lang="en-US" i="1" dirty="0">
                <a:effectLst/>
              </a:rPr>
              <a:t>10 </a:t>
            </a:r>
            <a:r>
              <a:rPr lang="en-US" i="1" dirty="0" err="1">
                <a:effectLst/>
              </a:rPr>
              <a:t>tiktok</a:t>
            </a:r>
            <a:r>
              <a:rPr lang="en-US" i="1" dirty="0">
                <a:effectLst/>
              </a:rPr>
              <a:t> statistics you need to know in 2022 [new data]</a:t>
            </a:r>
            <a:r>
              <a:rPr lang="en-US" dirty="0">
                <a:effectLst/>
              </a:rPr>
              <a:t>. </a:t>
            </a:r>
            <a:r>
              <a:rPr lang="en-US" dirty="0" err="1">
                <a:effectLst/>
              </a:rPr>
              <a:t>Oberlo</a:t>
            </a:r>
            <a:r>
              <a:rPr lang="en-US" dirty="0">
                <a:effectLst/>
              </a:rPr>
              <a:t>. Retrieved March 11, 2023, from https://www.oberlo.com/blog/tiktok-statistics </a:t>
            </a:r>
          </a:p>
          <a:p>
            <a:r>
              <a:rPr lang="en-US" dirty="0">
                <a:effectLst/>
              </a:rPr>
              <a:t>Mohsin, M. (2022, December 31). </a:t>
            </a:r>
            <a:r>
              <a:rPr lang="en-US" i="1" dirty="0">
                <a:effectLst/>
              </a:rPr>
              <a:t>10 YouTube statistics that you need to know in 2022</a:t>
            </a:r>
            <a:r>
              <a:rPr lang="en-US" dirty="0">
                <a:effectLst/>
              </a:rPr>
              <a:t>. </a:t>
            </a:r>
            <a:r>
              <a:rPr lang="en-US" dirty="0" err="1">
                <a:effectLst/>
              </a:rPr>
              <a:t>Oberlo</a:t>
            </a:r>
            <a:r>
              <a:rPr lang="en-US" dirty="0">
                <a:effectLst/>
              </a:rPr>
              <a:t>. Retrieved March 11, 2023, from https://www.oberlo.com/blog/youtube-statistics#:~:text=According%20to%20the%20latest%20YouTube%20statistics%2C%20the%20video-sharing,has%20more%20active%20users%20than%20YouTube%20is%20Facebook. </a:t>
            </a:r>
          </a:p>
          <a:p>
            <a:r>
              <a:rPr lang="en-US" dirty="0">
                <a:effectLst/>
              </a:rPr>
              <a:t>Wise, J. (2022, December 4). </a:t>
            </a:r>
            <a:r>
              <a:rPr lang="en-US" i="1" dirty="0">
                <a:effectLst/>
              </a:rPr>
              <a:t>Instagram influencer marketing statistics 2023: How big is it?</a:t>
            </a:r>
            <a:r>
              <a:rPr lang="en-US" dirty="0">
                <a:effectLst/>
              </a:rPr>
              <a:t> </a:t>
            </a:r>
            <a:r>
              <a:rPr lang="en-US" dirty="0" err="1">
                <a:effectLst/>
              </a:rPr>
              <a:t>EarthWeb</a:t>
            </a:r>
            <a:r>
              <a:rPr lang="en-US" dirty="0">
                <a:effectLst/>
              </a:rPr>
              <a:t>. Retrieved February 4, 2023, from https://earthweb.com/instagram-influencer-marketing-statistics/ </a:t>
            </a:r>
          </a:p>
          <a:p>
            <a:endParaRPr lang="en-US" dirty="0"/>
          </a:p>
        </p:txBody>
      </p:sp>
    </p:spTree>
    <p:extLst>
      <p:ext uri="{BB962C8B-B14F-4D97-AF65-F5344CB8AC3E}">
        <p14:creationId xmlns:p14="http://schemas.microsoft.com/office/powerpoint/2010/main" val="6081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someone@Example.com</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4820B2-153F-EDD2-68B0-E2D34172179A}"/>
              </a:ext>
            </a:extLst>
          </p:cNvPr>
          <p:cNvSpPr>
            <a:spLocks noGrp="1"/>
          </p:cNvSpPr>
          <p:nvPr>
            <p:ph type="title"/>
          </p:nvPr>
        </p:nvSpPr>
        <p:spPr>
          <a:xfrm>
            <a:off x="646111" y="2028470"/>
            <a:ext cx="3161391" cy="1400530"/>
          </a:xfrm>
        </p:spPr>
        <p:txBody>
          <a:bodyPr anchor="t">
            <a:normAutofit fontScale="90000"/>
          </a:bodyPr>
          <a:lstStyle/>
          <a:p>
            <a:pPr>
              <a:lnSpc>
                <a:spcPct val="90000"/>
              </a:lnSpc>
            </a:pPr>
            <a:r>
              <a:rPr lang="en-US" sz="2900" dirty="0"/>
              <a:t>Instagram ranks number one as the most strategically influential social media platform for influencer marketing</a:t>
            </a:r>
          </a:p>
          <a:p>
            <a:pPr>
              <a:lnSpc>
                <a:spcPct val="90000"/>
              </a:lnSpc>
            </a:pPr>
            <a:endParaRPr lang="en-US" sz="2900" dirty="0"/>
          </a:p>
        </p:txBody>
      </p:sp>
      <p:pic>
        <p:nvPicPr>
          <p:cNvPr id="4098" name="Picture 2" descr="Chart, bar chart&#10;&#10;Description automatically generated">
            <a:extLst>
              <a:ext uri="{FF2B5EF4-FFF2-40B4-BE49-F238E27FC236}">
                <a16:creationId xmlns:a16="http://schemas.microsoft.com/office/drawing/2014/main" id="{1CD68143-20CD-78CA-B48A-3863355450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3734" y="143004"/>
            <a:ext cx="6571992" cy="6571992"/>
          </a:xfrm>
          <a:prstGeom prst="rect">
            <a:avLst/>
          </a:prstGeom>
          <a:solidFill>
            <a:srgbClr val="FFFFFF"/>
          </a:solidFill>
        </p:spPr>
      </p:pic>
    </p:spTree>
    <p:extLst>
      <p:ext uri="{BB962C8B-B14F-4D97-AF65-F5344CB8AC3E}">
        <p14:creationId xmlns:p14="http://schemas.microsoft.com/office/powerpoint/2010/main" val="346525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455F-4094-C9C8-DB45-77F39A016469}"/>
              </a:ext>
            </a:extLst>
          </p:cNvPr>
          <p:cNvSpPr>
            <a:spLocks noGrp="1"/>
          </p:cNvSpPr>
          <p:nvPr>
            <p:ph type="title"/>
          </p:nvPr>
        </p:nvSpPr>
        <p:spPr>
          <a:xfrm>
            <a:off x="1103312" y="0"/>
            <a:ext cx="9404723" cy="1400530"/>
          </a:xfrm>
        </p:spPr>
        <p:txBody>
          <a:bodyPr anchor="t">
            <a:normAutofit fontScale="90000"/>
          </a:bodyPr>
          <a:lstStyle/>
          <a:p>
            <a:pPr algn="r"/>
            <a:r>
              <a:rPr lang="en-US" b="1" dirty="0"/>
              <a:t>Distribution of Instagram users worldwide as of April 2022, by age and gender</a:t>
            </a:r>
          </a:p>
        </p:txBody>
      </p:sp>
      <p:sp>
        <p:nvSpPr>
          <p:cNvPr id="3" name="Content Placeholder 2">
            <a:extLst>
              <a:ext uri="{FF2B5EF4-FFF2-40B4-BE49-F238E27FC236}">
                <a16:creationId xmlns:a16="http://schemas.microsoft.com/office/drawing/2014/main" id="{7EE59519-7830-8BC2-6CF7-96E937F73BB3}"/>
              </a:ext>
            </a:extLst>
          </p:cNvPr>
          <p:cNvSpPr>
            <a:spLocks noGrp="1"/>
          </p:cNvSpPr>
          <p:nvPr>
            <p:ph sz="half" idx="1"/>
          </p:nvPr>
        </p:nvSpPr>
        <p:spPr>
          <a:xfrm>
            <a:off x="1103312" y="2060575"/>
            <a:ext cx="4396339" cy="4195763"/>
          </a:xfrm>
        </p:spPr>
        <p:txBody>
          <a:bodyPr>
            <a:normAutofit fontScale="77500" lnSpcReduction="20000"/>
          </a:bodyPr>
          <a:lstStyle/>
          <a:p>
            <a:pPr>
              <a:lnSpc>
                <a:spcPct val="90000"/>
              </a:lnSpc>
            </a:pPr>
            <a:r>
              <a:rPr lang="en-US" sz="3200" dirty="0"/>
              <a:t>There are over 2 billion Instagram users worldwide, as of late 2021, according to CNBC reports.</a:t>
            </a:r>
          </a:p>
          <a:p>
            <a:pPr>
              <a:lnSpc>
                <a:spcPct val="90000"/>
              </a:lnSpc>
            </a:pPr>
            <a:endParaRPr lang="en-US" sz="3200" dirty="0"/>
          </a:p>
          <a:p>
            <a:pPr>
              <a:lnSpc>
                <a:spcPct val="90000"/>
              </a:lnSpc>
            </a:pPr>
            <a:r>
              <a:rPr lang="en-US" sz="3200" dirty="0"/>
              <a:t>More than half of global Instagram users are aged 34 years or younger, with the largest age group being 18-34 years old, consisting of 62.2% of all users.</a:t>
            </a:r>
          </a:p>
        </p:txBody>
      </p:sp>
      <p:pic>
        <p:nvPicPr>
          <p:cNvPr id="1026" name="Picture 2" descr="Statistic: Distribution of Instagram users worldwide as of October 2021, by age and gender | Statista">
            <a:extLst>
              <a:ext uri="{FF2B5EF4-FFF2-40B4-BE49-F238E27FC236}">
                <a16:creationId xmlns:a16="http://schemas.microsoft.com/office/drawing/2014/main" id="{99F7EF12-7639-07DB-B923-A73A7D290A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4493" y="2524073"/>
            <a:ext cx="4396341" cy="3264283"/>
          </a:xfrm>
          <a:prstGeom prst="rect">
            <a:avLst/>
          </a:prstGeom>
          <a:solidFill>
            <a:srgbClr val="FFFFFF"/>
          </a:solidFill>
        </p:spPr>
      </p:pic>
    </p:spTree>
    <p:extLst>
      <p:ext uri="{BB962C8B-B14F-4D97-AF65-F5344CB8AC3E}">
        <p14:creationId xmlns:p14="http://schemas.microsoft.com/office/powerpoint/2010/main" val="623980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455F-4094-C9C8-DB45-77F39A016469}"/>
              </a:ext>
            </a:extLst>
          </p:cNvPr>
          <p:cNvSpPr>
            <a:spLocks noGrp="1"/>
          </p:cNvSpPr>
          <p:nvPr>
            <p:ph type="title"/>
          </p:nvPr>
        </p:nvSpPr>
        <p:spPr>
          <a:xfrm>
            <a:off x="1154954" y="1447800"/>
            <a:ext cx="3401064" cy="1447800"/>
          </a:xfrm>
        </p:spPr>
        <p:txBody>
          <a:bodyPr anchor="b">
            <a:normAutofit/>
          </a:bodyPr>
          <a:lstStyle/>
          <a:p>
            <a:r>
              <a:rPr lang="en-US" b="1" dirty="0"/>
              <a:t>Instagram Engagement</a:t>
            </a:r>
            <a:endParaRPr lang="en-US" b="1"/>
          </a:p>
        </p:txBody>
      </p:sp>
      <p:pic>
        <p:nvPicPr>
          <p:cNvPr id="2050" name="Picture 2" descr="ig eng rate">
            <a:extLst>
              <a:ext uri="{FF2B5EF4-FFF2-40B4-BE49-F238E27FC236}">
                <a16:creationId xmlns:a16="http://schemas.microsoft.com/office/drawing/2014/main" id="{13797266-6208-8E71-10ED-C77233F416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56017" y="1301593"/>
            <a:ext cx="7407384" cy="4925910"/>
          </a:xfrm>
          <a:prstGeom prst="rect">
            <a:avLst/>
          </a:prstGeom>
          <a:solidFill>
            <a:srgbClr val="FFFFFF"/>
          </a:solidFill>
        </p:spPr>
      </p:pic>
      <p:sp>
        <p:nvSpPr>
          <p:cNvPr id="3" name="Content Placeholder 2">
            <a:extLst>
              <a:ext uri="{FF2B5EF4-FFF2-40B4-BE49-F238E27FC236}">
                <a16:creationId xmlns:a16="http://schemas.microsoft.com/office/drawing/2014/main" id="{7EE59519-7830-8BC2-6CF7-96E937F73BB3}"/>
              </a:ext>
            </a:extLst>
          </p:cNvPr>
          <p:cNvSpPr>
            <a:spLocks noGrp="1"/>
          </p:cNvSpPr>
          <p:nvPr>
            <p:ph type="body" sz="half" idx="2"/>
          </p:nvPr>
        </p:nvSpPr>
        <p:spPr>
          <a:xfrm>
            <a:off x="1154954" y="3129280"/>
            <a:ext cx="3401063" cy="2895599"/>
          </a:xfrm>
        </p:spPr>
        <p:txBody>
          <a:bodyPr>
            <a:normAutofit lnSpcReduction="10000"/>
          </a:bodyPr>
          <a:lstStyle/>
          <a:p>
            <a:r>
              <a:rPr lang="en-US" sz="2400" dirty="0"/>
              <a:t>The average engagement rate per post is 0.98%, with all Instagram influencers having an average engagement rate per post of 1.42%</a:t>
            </a:r>
          </a:p>
        </p:txBody>
      </p:sp>
    </p:spTree>
    <p:extLst>
      <p:ext uri="{BB962C8B-B14F-4D97-AF65-F5344CB8AC3E}">
        <p14:creationId xmlns:p14="http://schemas.microsoft.com/office/powerpoint/2010/main" val="119969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455F-4094-C9C8-DB45-77F39A016469}"/>
              </a:ext>
            </a:extLst>
          </p:cNvPr>
          <p:cNvSpPr>
            <a:spLocks noGrp="1"/>
          </p:cNvSpPr>
          <p:nvPr>
            <p:ph type="title"/>
          </p:nvPr>
        </p:nvSpPr>
        <p:spPr>
          <a:xfrm>
            <a:off x="1154954" y="1447800"/>
            <a:ext cx="3401064" cy="1447800"/>
          </a:xfrm>
        </p:spPr>
        <p:txBody>
          <a:bodyPr anchor="b">
            <a:normAutofit/>
          </a:bodyPr>
          <a:lstStyle/>
          <a:p>
            <a:pPr>
              <a:lnSpc>
                <a:spcPct val="90000"/>
              </a:lnSpc>
            </a:pPr>
            <a:r>
              <a:rPr lang="en-US" sz="2000" b="1" dirty="0"/>
              <a:t>Influencer Marketing</a:t>
            </a:r>
          </a:p>
        </p:txBody>
      </p:sp>
      <p:pic>
        <p:nvPicPr>
          <p:cNvPr id="3074" name="Picture 2" descr="most popular social media for influencer marketing">
            <a:extLst>
              <a:ext uri="{FF2B5EF4-FFF2-40B4-BE49-F238E27FC236}">
                <a16:creationId xmlns:a16="http://schemas.microsoft.com/office/drawing/2014/main" id="{E72431D7-0715-CF9A-4B08-74D4928BB8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03357" y="1447799"/>
            <a:ext cx="7211040" cy="4893039"/>
          </a:xfrm>
          <a:prstGeom prst="rect">
            <a:avLst/>
          </a:prstGeom>
          <a:solidFill>
            <a:srgbClr val="FFFFFF"/>
          </a:solidFill>
        </p:spPr>
      </p:pic>
      <p:sp>
        <p:nvSpPr>
          <p:cNvPr id="3" name="Content Placeholder 2">
            <a:extLst>
              <a:ext uri="{FF2B5EF4-FFF2-40B4-BE49-F238E27FC236}">
                <a16:creationId xmlns:a16="http://schemas.microsoft.com/office/drawing/2014/main" id="{7EE59519-7830-8BC2-6CF7-96E937F73BB3}"/>
              </a:ext>
            </a:extLst>
          </p:cNvPr>
          <p:cNvSpPr>
            <a:spLocks noGrp="1"/>
          </p:cNvSpPr>
          <p:nvPr>
            <p:ph type="body" sz="half" idx="2"/>
          </p:nvPr>
        </p:nvSpPr>
        <p:spPr>
          <a:xfrm>
            <a:off x="1154954" y="3129280"/>
            <a:ext cx="3401063" cy="2895599"/>
          </a:xfrm>
        </p:spPr>
        <p:txBody>
          <a:bodyPr>
            <a:normAutofit lnSpcReduction="10000"/>
          </a:bodyPr>
          <a:lstStyle/>
          <a:p>
            <a:r>
              <a:rPr lang="en-US" sz="3200" dirty="0"/>
              <a:t>About 93% of marketers plan to use Instagram for influencer marketing</a:t>
            </a:r>
          </a:p>
        </p:txBody>
      </p:sp>
    </p:spTree>
    <p:extLst>
      <p:ext uri="{BB962C8B-B14F-4D97-AF65-F5344CB8AC3E}">
        <p14:creationId xmlns:p14="http://schemas.microsoft.com/office/powerpoint/2010/main" val="293680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C81C-632C-2FAE-44DF-36BD052BE8AD}"/>
              </a:ext>
            </a:extLst>
          </p:cNvPr>
          <p:cNvSpPr>
            <a:spLocks noGrp="1"/>
          </p:cNvSpPr>
          <p:nvPr>
            <p:ph type="title"/>
          </p:nvPr>
        </p:nvSpPr>
        <p:spPr>
          <a:xfrm>
            <a:off x="646111" y="452718"/>
            <a:ext cx="9404723" cy="1400530"/>
          </a:xfrm>
        </p:spPr>
        <p:txBody>
          <a:bodyPr anchor="t">
            <a:normAutofit/>
          </a:bodyPr>
          <a:lstStyle/>
          <a:p>
            <a:r>
              <a:rPr lang="en-US" dirty="0"/>
              <a:t>Key Instagram Influencer Marketing Statistics in 2023</a:t>
            </a:r>
          </a:p>
        </p:txBody>
      </p:sp>
      <p:pic>
        <p:nvPicPr>
          <p:cNvPr id="5" name="Picture Placeholder 4" descr="A camera on a tripod&#10;&#10;Description automatically generated with medium confidence">
            <a:extLst>
              <a:ext uri="{FF2B5EF4-FFF2-40B4-BE49-F238E27FC236}">
                <a16:creationId xmlns:a16="http://schemas.microsoft.com/office/drawing/2014/main" id="{9FFBEEED-DC69-7202-B64D-3B46C54DD21A}"/>
              </a:ext>
            </a:extLst>
          </p:cNvPr>
          <p:cNvPicPr>
            <a:picLocks noGrp="1" noChangeAspect="1"/>
          </p:cNvPicPr>
          <p:nvPr>
            <p:ph sz="half" idx="1"/>
          </p:nvPr>
        </p:nvPicPr>
        <p:blipFill rotWithShape="1">
          <a:blip r:embed="rId2">
            <a:extLst>
              <a:ext uri="{837473B0-CC2E-450A-ABE3-18F120FF3D39}">
                <a1611:picAttrSrcUrl xmlns:a1611="http://schemas.microsoft.com/office/drawing/2016/11/main" r:id="rId3"/>
              </a:ext>
            </a:extLst>
          </a:blip>
          <a:srcRect r="30057" b="-3"/>
          <a:stretch/>
        </p:blipFill>
        <p:spPr>
          <a:xfrm>
            <a:off x="1103312" y="2060575"/>
            <a:ext cx="4396339" cy="4195763"/>
          </a:xfrm>
          <a:noFill/>
        </p:spPr>
      </p:pic>
      <p:sp>
        <p:nvSpPr>
          <p:cNvPr id="3" name="Content Placeholder 2">
            <a:extLst>
              <a:ext uri="{FF2B5EF4-FFF2-40B4-BE49-F238E27FC236}">
                <a16:creationId xmlns:a16="http://schemas.microsoft.com/office/drawing/2014/main" id="{7EA9E6E6-BD1F-1409-8C38-52CDAF1F969D}"/>
              </a:ext>
            </a:extLst>
          </p:cNvPr>
          <p:cNvSpPr>
            <a:spLocks noGrp="1"/>
          </p:cNvSpPr>
          <p:nvPr>
            <p:ph sz="half" idx="2"/>
          </p:nvPr>
        </p:nvSpPr>
        <p:spPr>
          <a:xfrm>
            <a:off x="5654493" y="2056092"/>
            <a:ext cx="4396341" cy="4200245"/>
          </a:xfrm>
        </p:spPr>
        <p:txBody>
          <a:bodyPr>
            <a:normAutofit/>
          </a:bodyPr>
          <a:lstStyle/>
          <a:p>
            <a:r>
              <a:rPr lang="en-US" dirty="0"/>
              <a:t>Around 93% of total influencer marketing campaigns make use of Instagram</a:t>
            </a:r>
          </a:p>
          <a:p>
            <a:r>
              <a:rPr lang="en-US" dirty="0"/>
              <a:t>Since the COVID-19 pandemic, the content creation of Instagram influencers has increased by 50%</a:t>
            </a:r>
          </a:p>
          <a:p>
            <a:r>
              <a:rPr lang="en-US" dirty="0"/>
              <a:t>Sponsored posts on Instagram are encountering 76% more likes after the global COVID pandemic</a:t>
            </a:r>
          </a:p>
          <a:p>
            <a:r>
              <a:rPr lang="en-US" dirty="0"/>
              <a:t>Cristiano Ronaldo, the highest-paid Instagram influencer, charges 1,604,000 US dollars per post.</a:t>
            </a:r>
          </a:p>
          <a:p>
            <a:endParaRPr lang="en-US" dirty="0"/>
          </a:p>
        </p:txBody>
      </p:sp>
      <p:sp>
        <p:nvSpPr>
          <p:cNvPr id="6" name="TextBox 5">
            <a:extLst>
              <a:ext uri="{FF2B5EF4-FFF2-40B4-BE49-F238E27FC236}">
                <a16:creationId xmlns:a16="http://schemas.microsoft.com/office/drawing/2014/main" id="{7839C7E7-E200-7372-2C8D-33401451F269}"/>
              </a:ext>
            </a:extLst>
          </p:cNvPr>
          <p:cNvSpPr txBox="1"/>
          <p:nvPr/>
        </p:nvSpPr>
        <p:spPr>
          <a:xfrm>
            <a:off x="2819110" y="6056283"/>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rocessoaisocialmedia.blogspot.com/2019/01/la-rivincita-dei-nano-influencer-su.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51679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C81C-632C-2FAE-44DF-36BD052BE8AD}"/>
              </a:ext>
            </a:extLst>
          </p:cNvPr>
          <p:cNvSpPr>
            <a:spLocks noGrp="1"/>
          </p:cNvSpPr>
          <p:nvPr>
            <p:ph type="title"/>
          </p:nvPr>
        </p:nvSpPr>
        <p:spPr>
          <a:xfrm>
            <a:off x="646111" y="452718"/>
            <a:ext cx="9404723" cy="1400530"/>
          </a:xfrm>
        </p:spPr>
        <p:txBody>
          <a:bodyPr anchor="t">
            <a:normAutofit/>
          </a:bodyPr>
          <a:lstStyle/>
          <a:p>
            <a:r>
              <a:rPr lang="en-US" dirty="0"/>
              <a:t>Top 10 Instagram Accounts by Number of Followers</a:t>
            </a:r>
          </a:p>
        </p:txBody>
      </p:sp>
      <p:pic>
        <p:nvPicPr>
          <p:cNvPr id="5122" name="Picture 2" descr="Chart, bar chart&#10;&#10;Description automatically generated">
            <a:extLst>
              <a:ext uri="{FF2B5EF4-FFF2-40B4-BE49-F238E27FC236}">
                <a16:creationId xmlns:a16="http://schemas.microsoft.com/office/drawing/2014/main" id="{0B5C71B1-A5C3-1545-681A-9E681996E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3312" y="2313564"/>
            <a:ext cx="4396339" cy="3689784"/>
          </a:xfrm>
          <a:prstGeom prst="rect">
            <a:avLst/>
          </a:prstGeom>
          <a:solidFill>
            <a:srgbClr val="FFFFFF"/>
          </a:solidFill>
        </p:spPr>
      </p:pic>
      <p:sp>
        <p:nvSpPr>
          <p:cNvPr id="3" name="Content Placeholder 2">
            <a:extLst>
              <a:ext uri="{FF2B5EF4-FFF2-40B4-BE49-F238E27FC236}">
                <a16:creationId xmlns:a16="http://schemas.microsoft.com/office/drawing/2014/main" id="{7EA9E6E6-BD1F-1409-8C38-52CDAF1F969D}"/>
              </a:ext>
            </a:extLst>
          </p:cNvPr>
          <p:cNvSpPr>
            <a:spLocks noGrp="1"/>
          </p:cNvSpPr>
          <p:nvPr>
            <p:ph sz="half" idx="2"/>
          </p:nvPr>
        </p:nvSpPr>
        <p:spPr>
          <a:xfrm>
            <a:off x="5509659" y="2056092"/>
            <a:ext cx="4396341" cy="4200245"/>
          </a:xfrm>
        </p:spPr>
        <p:txBody>
          <a:bodyPr>
            <a:normAutofit lnSpcReduction="10000"/>
          </a:bodyPr>
          <a:lstStyle/>
          <a:p>
            <a:r>
              <a:rPr lang="en-US" dirty="0"/>
              <a:t>Cristiano Ronaldo, the highest-paid Instagram influencer, charges 1,604,000 US dollars per post. He is also 2</a:t>
            </a:r>
            <a:r>
              <a:rPr lang="en-US" baseline="30000" dirty="0"/>
              <a:t>nd</a:t>
            </a:r>
            <a:r>
              <a:rPr lang="en-US" dirty="0"/>
              <a:t> in the list of top 10 Instagram accounts by the number of followers</a:t>
            </a:r>
          </a:p>
          <a:p>
            <a:r>
              <a:rPr lang="en-US" dirty="0"/>
              <a:t>Instagram comes in first as the most followed Instagram account on the platform.</a:t>
            </a:r>
          </a:p>
          <a:p>
            <a:r>
              <a:rPr lang="en-US" dirty="0"/>
              <a:t>Three Kardashian relatives have made it onto the top 10 list</a:t>
            </a:r>
          </a:p>
          <a:p>
            <a:pPr lvl="1"/>
            <a:r>
              <a:rPr lang="en-US" dirty="0"/>
              <a:t>Kylie Jenner #3</a:t>
            </a:r>
            <a:r>
              <a:rPr lang="en-US" baseline="30000" dirty="0"/>
              <a:t>rd</a:t>
            </a:r>
            <a:endParaRPr lang="en-US" dirty="0"/>
          </a:p>
          <a:p>
            <a:pPr lvl="1"/>
            <a:r>
              <a:rPr lang="en-US" dirty="0"/>
              <a:t>Kim Kardashian #8</a:t>
            </a:r>
            <a:r>
              <a:rPr lang="en-US" baseline="30000" dirty="0"/>
              <a:t>th</a:t>
            </a:r>
            <a:endParaRPr lang="en-US" dirty="0"/>
          </a:p>
          <a:p>
            <a:pPr lvl="1"/>
            <a:r>
              <a:rPr lang="en-US" dirty="0"/>
              <a:t>Khloe Kardashian #10</a:t>
            </a:r>
            <a:r>
              <a:rPr lang="en-US" baseline="30000" dirty="0"/>
              <a:t>th</a:t>
            </a:r>
            <a:endParaRPr lang="en-US" dirty="0"/>
          </a:p>
        </p:txBody>
      </p:sp>
      <p:pic>
        <p:nvPicPr>
          <p:cNvPr id="9" name="Picture 8" descr="A collage of a person&#10;&#10;Description automatically generated with medium confidence">
            <a:extLst>
              <a:ext uri="{FF2B5EF4-FFF2-40B4-BE49-F238E27FC236}">
                <a16:creationId xmlns:a16="http://schemas.microsoft.com/office/drawing/2014/main" id="{066C43C6-1A8B-462C-990B-6A1E9E44030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01069" y="2257049"/>
            <a:ext cx="2286000" cy="3429000"/>
          </a:xfrm>
          <a:prstGeom prst="rect">
            <a:avLst/>
          </a:prstGeom>
        </p:spPr>
      </p:pic>
      <p:sp>
        <p:nvSpPr>
          <p:cNvPr id="10" name="TextBox 9">
            <a:extLst>
              <a:ext uri="{FF2B5EF4-FFF2-40B4-BE49-F238E27FC236}">
                <a16:creationId xmlns:a16="http://schemas.microsoft.com/office/drawing/2014/main" id="{2198D188-9E54-C641-5673-8A984537D04C}"/>
              </a:ext>
            </a:extLst>
          </p:cNvPr>
          <p:cNvSpPr txBox="1"/>
          <p:nvPr/>
        </p:nvSpPr>
        <p:spPr>
          <a:xfrm>
            <a:off x="9906000" y="5887005"/>
            <a:ext cx="2286000" cy="369332"/>
          </a:xfrm>
          <a:prstGeom prst="rect">
            <a:avLst/>
          </a:prstGeom>
          <a:noFill/>
        </p:spPr>
        <p:txBody>
          <a:bodyPr wrap="square" rtlCol="0">
            <a:spAutoFit/>
          </a:bodyPr>
          <a:lstStyle/>
          <a:p>
            <a:r>
              <a:rPr lang="en-US" sz="900">
                <a:hlinkClick r:id="rId4" tooltip="https://terribletvshows.miraheze.org/wiki/Keeping_Up_With_the_Kardashians"/>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774451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7700</TotalTime>
  <Words>2641</Words>
  <Application>Microsoft Office PowerPoint</Application>
  <PresentationFormat>Widescreen</PresentationFormat>
  <Paragraphs>182</Paragraphs>
  <Slides>35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Wingdings</vt:lpstr>
      <vt:lpstr>Wingdings 3</vt:lpstr>
      <vt:lpstr>Ion</vt:lpstr>
      <vt:lpstr>Social Media &amp; Social Media Influencer Analysis</vt:lpstr>
      <vt:lpstr>Social Media Platforms Analyzed</vt:lpstr>
      <vt:lpstr>Analyzing Instagram</vt:lpstr>
      <vt:lpstr>Instagram ranks number one as the most strategically influential social media platform for influencer marketing </vt:lpstr>
      <vt:lpstr>Distribution of Instagram users worldwide as of April 2022, by age and gender</vt:lpstr>
      <vt:lpstr>Instagram Engagement</vt:lpstr>
      <vt:lpstr>Influencer Marketing</vt:lpstr>
      <vt:lpstr>Key Instagram Influencer Marketing Statistics in 2023</vt:lpstr>
      <vt:lpstr>Top 10 Instagram Accounts by Number of Followers</vt:lpstr>
      <vt:lpstr>Top Countries According to Number in Audience</vt:lpstr>
      <vt:lpstr>Top 10 Influencers with the Most Engagement: Authentic vs Overall</vt:lpstr>
      <vt:lpstr>Percentage of Influencer Niches: Primary Categories</vt:lpstr>
      <vt:lpstr>Percentage of Influencer Niches: Secondary Categories</vt:lpstr>
      <vt:lpstr>Analyzing YouTube</vt:lpstr>
      <vt:lpstr>YouTube ranks number two as one of the most strategically influential social media platforms for influencer marketing at 70%, a 19% difference from its more popular counterpart </vt:lpstr>
      <vt:lpstr>Quarterly Active YouTube Users…</vt:lpstr>
      <vt:lpstr>Social Media Penetration</vt:lpstr>
      <vt:lpstr>YouTube is the 2nd most popular search engine after Google</vt:lpstr>
      <vt:lpstr>Most Subscribed YouTube Channels</vt:lpstr>
      <vt:lpstr>Number of YouTube subscribers per Country</vt:lpstr>
      <vt:lpstr>Number of Famous YouTube Channels from Different Countries</vt:lpstr>
      <vt:lpstr>Analyzing TikTok</vt:lpstr>
      <vt:lpstr>How Many Users Does TikTok Have?</vt:lpstr>
      <vt:lpstr>COMPARISONS</vt:lpstr>
      <vt:lpstr>Most Downloaded App on the Apple App Store</vt:lpstr>
      <vt:lpstr>TikTok’s Permeability &amp; Popularity</vt:lpstr>
      <vt:lpstr>Top 20 Most Followed TikTok Accounts</vt:lpstr>
      <vt:lpstr>PowerPoint Presentation</vt:lpstr>
      <vt:lpstr>PowerPoint Presentation</vt:lpstr>
      <vt:lpstr>PowerPoint Presentation</vt:lpstr>
      <vt:lpstr>How Much do TikTokers Make?</vt:lpstr>
      <vt:lpstr>PowerPoint Presentation</vt:lpstr>
      <vt:lpstr>Summary &amp; 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Influencer Analysis</dc:title>
  <dc:creator>Saint Clair, Sindy</dc:creator>
  <cp:lastModifiedBy>Saintclair, Maxo</cp:lastModifiedBy>
  <cp:revision>5</cp:revision>
  <dcterms:created xsi:type="dcterms:W3CDTF">2023-01-18T16:24:23Z</dcterms:created>
  <dcterms:modified xsi:type="dcterms:W3CDTF">2023-03-14T07:18:19Z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